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A642-3A0E-4D66-A224-6B00A1014ADA}" type="datetimeFigureOut">
              <a:rPr lang="sl-SI" smtClean="0"/>
              <a:t>4. 11. 2018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6D54-CBA8-4FAF-9E30-EA89DF9DE1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4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A642-3A0E-4D66-A224-6B00A1014ADA}" type="datetimeFigureOut">
              <a:rPr lang="sl-SI" smtClean="0"/>
              <a:t>4. 11. 2018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6D54-CBA8-4FAF-9E30-EA89DF9DE1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06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A642-3A0E-4D66-A224-6B00A1014ADA}" type="datetimeFigureOut">
              <a:rPr lang="sl-SI" smtClean="0"/>
              <a:t>4. 11. 2018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6D54-CBA8-4FAF-9E30-EA89DF9DE1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2225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A642-3A0E-4D66-A224-6B00A1014ADA}" type="datetimeFigureOut">
              <a:rPr lang="sl-SI" smtClean="0"/>
              <a:t>4. 11. 2018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6D54-CBA8-4FAF-9E30-EA89DF9DE1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0119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A642-3A0E-4D66-A224-6B00A1014ADA}" type="datetimeFigureOut">
              <a:rPr lang="sl-SI" smtClean="0"/>
              <a:t>4. 11. 2018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6D54-CBA8-4FAF-9E30-EA89DF9DE1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0569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A642-3A0E-4D66-A224-6B00A1014ADA}" type="datetimeFigureOut">
              <a:rPr lang="sl-SI" smtClean="0"/>
              <a:t>4. 11. 2018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6D54-CBA8-4FAF-9E30-EA89DF9DE1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51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A642-3A0E-4D66-A224-6B00A1014ADA}" type="datetimeFigureOut">
              <a:rPr lang="sl-SI" smtClean="0"/>
              <a:t>4. 11. 2018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6D54-CBA8-4FAF-9E30-EA89DF9DE1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45798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A642-3A0E-4D66-A224-6B00A1014ADA}" type="datetimeFigureOut">
              <a:rPr lang="sl-SI" smtClean="0"/>
              <a:t>4. 11. 2018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6D54-CBA8-4FAF-9E30-EA89DF9DE1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0056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A642-3A0E-4D66-A224-6B00A1014ADA}" type="datetimeFigureOut">
              <a:rPr lang="sl-SI" smtClean="0"/>
              <a:t>4. 11. 2018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6D54-CBA8-4FAF-9E30-EA89DF9DE1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2393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A642-3A0E-4D66-A224-6B00A1014ADA}" type="datetimeFigureOut">
              <a:rPr lang="sl-SI" smtClean="0"/>
              <a:t>4. 11. 2018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6D54-CBA8-4FAF-9E30-EA89DF9DE1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93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A642-3A0E-4D66-A224-6B00A1014ADA}" type="datetimeFigureOut">
              <a:rPr lang="sl-SI" smtClean="0"/>
              <a:t>4. 11. 2018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6D54-CBA8-4FAF-9E30-EA89DF9DE1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2606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AA642-3A0E-4D66-A224-6B00A1014ADA}" type="datetimeFigureOut">
              <a:rPr lang="sl-SI" smtClean="0"/>
              <a:t>4. 11. 2018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A6D54-CBA8-4FAF-9E30-EA89DF9DE1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0553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ren.net/ang/3_poezije/18_nezkonska.mp3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ren.net/ang/3_poezije/18_nezkonska.asp?recit=1" TargetMode="External"/><Relationship Id="rId2" Type="http://schemas.openxmlformats.org/officeDocument/2006/relationships/hyperlink" Target="https://sl.wikipedia.org/wiki/France_Pre%C5%A1er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greatgiveback.org/index.php/2017/10/18/thank-you/" TargetMode="External"/><Relationship Id="rId5" Type="http://schemas.openxmlformats.org/officeDocument/2006/relationships/hyperlink" Target="https://dictionary.cambridge.org/" TargetMode="External"/><Relationship Id="rId4" Type="http://schemas.openxmlformats.org/officeDocument/2006/relationships/hyperlink" Target="http://www.preseren.net/ang/3_poezije/18_nezkonska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/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b="1" dirty="0" smtClean="0">
                <a:solidFill>
                  <a:srgbClr val="0070C0"/>
                </a:solidFill>
              </a:rPr>
              <a:t>dr. France Prešeren</a:t>
            </a:r>
            <a:endParaRPr lang="sl-SI" b="1" dirty="0">
              <a:solidFill>
                <a:srgbClr val="0070C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sz="3600" b="1" dirty="0" err="1" smtClean="0">
                <a:solidFill>
                  <a:srgbClr val="0070C0"/>
                </a:solidFill>
              </a:rPr>
              <a:t>The</a:t>
            </a:r>
            <a:r>
              <a:rPr lang="sl-SI" sz="3600" b="1" dirty="0" smtClean="0">
                <a:solidFill>
                  <a:srgbClr val="0070C0"/>
                </a:solidFill>
              </a:rPr>
              <a:t> </a:t>
            </a:r>
            <a:r>
              <a:rPr lang="sl-SI" sz="3600" b="1" dirty="0" err="1" smtClean="0">
                <a:solidFill>
                  <a:srgbClr val="0070C0"/>
                </a:solidFill>
              </a:rPr>
              <a:t>Unmarried</a:t>
            </a:r>
            <a:r>
              <a:rPr lang="sl-SI" sz="3600" b="1" dirty="0" smtClean="0">
                <a:solidFill>
                  <a:srgbClr val="0070C0"/>
                </a:solidFill>
              </a:rPr>
              <a:t> </a:t>
            </a:r>
            <a:r>
              <a:rPr lang="sl-SI" sz="3600" b="1" dirty="0" err="1" smtClean="0">
                <a:solidFill>
                  <a:srgbClr val="0070C0"/>
                </a:solidFill>
              </a:rPr>
              <a:t>Mother</a:t>
            </a:r>
            <a:endParaRPr lang="sl-SI" sz="3600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08720"/>
            <a:ext cx="14954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703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pPr algn="l"/>
            <a:r>
              <a:rPr lang="sl-SI" sz="2400" dirty="0" smtClean="0"/>
              <a:t>                                                      </a:t>
            </a:r>
            <a:r>
              <a:rPr lang="sl-SI" sz="2400" dirty="0" err="1" smtClean="0"/>
              <a:t>Who</a:t>
            </a:r>
            <a:r>
              <a:rPr lang="sl-SI" sz="2400" dirty="0" smtClean="0"/>
              <a:t> </a:t>
            </a:r>
            <a:r>
              <a:rPr lang="sl-SI" sz="2400" dirty="0" err="1" smtClean="0"/>
              <a:t>was</a:t>
            </a:r>
            <a:r>
              <a:rPr lang="sl-SI" sz="2400" dirty="0" smtClean="0"/>
              <a:t> </a:t>
            </a:r>
            <a:r>
              <a:rPr lang="sl-SI" sz="2400" dirty="0" err="1" smtClean="0"/>
              <a:t>this</a:t>
            </a:r>
            <a:r>
              <a:rPr lang="sl-SI" sz="2400" dirty="0" smtClean="0"/>
              <a:t> </a:t>
            </a:r>
            <a:r>
              <a:rPr lang="sl-SI" sz="2400" dirty="0" err="1" smtClean="0"/>
              <a:t>very</a:t>
            </a:r>
            <a:r>
              <a:rPr lang="sl-SI" sz="2400" dirty="0" smtClean="0"/>
              <a:t> </a:t>
            </a:r>
            <a:r>
              <a:rPr lang="sl-SI" sz="2400" dirty="0" err="1" smtClean="0"/>
              <a:t>important</a:t>
            </a:r>
            <a:r>
              <a:rPr lang="sl-SI" sz="2400" dirty="0" smtClean="0"/>
              <a:t> </a:t>
            </a:r>
            <a:br>
              <a:rPr lang="sl-SI" sz="2400" dirty="0" smtClean="0"/>
            </a:br>
            <a:r>
              <a:rPr lang="sl-SI" sz="2400" dirty="0" smtClean="0"/>
              <a:t>                                                                   </a:t>
            </a:r>
            <a:r>
              <a:rPr lang="sl-SI" sz="2400" dirty="0" err="1" smtClean="0"/>
              <a:t>Slovenian</a:t>
            </a:r>
            <a:r>
              <a:rPr lang="sl-SI" sz="2400" dirty="0" smtClean="0"/>
              <a:t> man?</a:t>
            </a:r>
            <a:endParaRPr lang="sl-SI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3096344" cy="464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689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l-SI" sz="3600" dirty="0" smtClean="0"/>
              <a:t>LIFE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endParaRPr lang="sl-SI" sz="2800" dirty="0" smtClean="0"/>
          </a:p>
          <a:p>
            <a:r>
              <a:rPr lang="sl-SI" sz="2800" dirty="0" err="1" smtClean="0"/>
              <a:t>the</a:t>
            </a:r>
            <a:r>
              <a:rPr lang="sl-SI" sz="2800" dirty="0" smtClean="0"/>
              <a:t> </a:t>
            </a:r>
            <a:r>
              <a:rPr lang="sl-SI" sz="2800" dirty="0" err="1"/>
              <a:t>greatest</a:t>
            </a:r>
            <a:r>
              <a:rPr lang="sl-SI" sz="2800" dirty="0"/>
              <a:t> </a:t>
            </a:r>
            <a:r>
              <a:rPr lang="sl-SI" sz="2800" dirty="0" err="1"/>
              <a:t>Slovenian</a:t>
            </a:r>
            <a:r>
              <a:rPr lang="sl-SI" sz="2800" dirty="0"/>
              <a:t> </a:t>
            </a:r>
            <a:r>
              <a:rPr lang="sl-SI" sz="2800" dirty="0" smtClean="0"/>
              <a:t>poet</a:t>
            </a:r>
          </a:p>
          <a:p>
            <a:r>
              <a:rPr lang="sl-SI" sz="2800" dirty="0" err="1" smtClean="0">
                <a:ea typeface="Calibri"/>
                <a:cs typeface="Times New Roman"/>
              </a:rPr>
              <a:t>his</a:t>
            </a:r>
            <a:r>
              <a:rPr lang="sl-SI" sz="2800" dirty="0" smtClean="0">
                <a:ea typeface="Calibri"/>
                <a:cs typeface="Times New Roman"/>
              </a:rPr>
              <a:t> poem A Toast (Zdravljica) - </a:t>
            </a:r>
            <a:r>
              <a:rPr lang="sl-SI" sz="2800" dirty="0" err="1">
                <a:ea typeface="Calibri"/>
                <a:cs typeface="Times New Roman"/>
              </a:rPr>
              <a:t>our</a:t>
            </a:r>
            <a:r>
              <a:rPr lang="sl-SI" sz="2800" dirty="0">
                <a:ea typeface="Calibri"/>
                <a:cs typeface="Times New Roman"/>
              </a:rPr>
              <a:t> </a:t>
            </a:r>
            <a:r>
              <a:rPr lang="sl-SI" sz="2800" dirty="0" err="1">
                <a:ea typeface="Calibri"/>
                <a:cs typeface="Times New Roman"/>
              </a:rPr>
              <a:t>national</a:t>
            </a:r>
            <a:r>
              <a:rPr lang="sl-SI" sz="2800" dirty="0">
                <a:ea typeface="Calibri"/>
                <a:cs typeface="Times New Roman"/>
              </a:rPr>
              <a:t> </a:t>
            </a:r>
            <a:r>
              <a:rPr lang="sl-SI" sz="2800" dirty="0" err="1" smtClean="0">
                <a:ea typeface="Calibri"/>
                <a:cs typeface="Times New Roman"/>
              </a:rPr>
              <a:t>anthem</a:t>
            </a:r>
            <a:r>
              <a:rPr lang="sl-SI" sz="2800" dirty="0" smtClean="0">
                <a:ea typeface="Calibri"/>
                <a:cs typeface="Times New Roman"/>
              </a:rPr>
              <a:t>: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sl-SI" sz="2800" dirty="0">
                <a:ea typeface="Calibri"/>
                <a:cs typeface="Times New Roman"/>
              </a:rPr>
              <a:t>Prešeren's </a:t>
            </a:r>
            <a:r>
              <a:rPr lang="sl-SI" sz="2800" dirty="0" err="1">
                <a:ea typeface="Calibri"/>
                <a:cs typeface="Times New Roman"/>
              </a:rPr>
              <a:t>belief</a:t>
            </a:r>
            <a:r>
              <a:rPr lang="sl-SI" sz="2800" dirty="0">
                <a:ea typeface="Calibri"/>
                <a:cs typeface="Times New Roman"/>
              </a:rPr>
              <a:t> </a:t>
            </a:r>
            <a:r>
              <a:rPr lang="sl-SI" sz="2800" dirty="0" err="1">
                <a:ea typeface="Calibri"/>
                <a:cs typeface="Times New Roman"/>
              </a:rPr>
              <a:t>that</a:t>
            </a:r>
            <a:r>
              <a:rPr lang="sl-SI" sz="2800" dirty="0">
                <a:ea typeface="Calibri"/>
                <a:cs typeface="Times New Roman"/>
              </a:rPr>
              <a:t> </a:t>
            </a:r>
            <a:r>
              <a:rPr lang="sl-SI" sz="2800" dirty="0" err="1">
                <a:ea typeface="Calibri"/>
                <a:cs typeface="Times New Roman"/>
              </a:rPr>
              <a:t>the</a:t>
            </a:r>
            <a:r>
              <a:rPr lang="sl-SI" sz="2800" dirty="0">
                <a:ea typeface="Calibri"/>
                <a:cs typeface="Times New Roman"/>
              </a:rPr>
              <a:t> </a:t>
            </a:r>
            <a:r>
              <a:rPr lang="sl-SI" sz="2800" dirty="0" err="1">
                <a:ea typeface="Calibri"/>
                <a:cs typeface="Times New Roman"/>
              </a:rPr>
              <a:t>main</a:t>
            </a:r>
            <a:r>
              <a:rPr lang="sl-SI" sz="2800" dirty="0">
                <a:ea typeface="Calibri"/>
                <a:cs typeface="Times New Roman"/>
              </a:rPr>
              <a:t> </a:t>
            </a:r>
            <a:r>
              <a:rPr lang="sl-SI" sz="2800" dirty="0" err="1">
                <a:ea typeface="Calibri"/>
                <a:cs typeface="Times New Roman"/>
              </a:rPr>
              <a:t>aim</a:t>
            </a:r>
            <a:r>
              <a:rPr lang="sl-SI" sz="2800" dirty="0">
                <a:ea typeface="Calibri"/>
                <a:cs typeface="Times New Roman"/>
              </a:rPr>
              <a:t> </a:t>
            </a:r>
            <a:r>
              <a:rPr lang="sl-SI" sz="2800" dirty="0" err="1">
                <a:ea typeface="Calibri"/>
                <a:cs typeface="Times New Roman"/>
              </a:rPr>
              <a:t>of</a:t>
            </a:r>
            <a:r>
              <a:rPr lang="sl-SI" sz="2800" dirty="0">
                <a:ea typeface="Calibri"/>
                <a:cs typeface="Times New Roman"/>
              </a:rPr>
              <a:t> </a:t>
            </a:r>
            <a:r>
              <a:rPr lang="sl-SI" sz="2800" dirty="0" err="1">
                <a:ea typeface="Calibri"/>
                <a:cs typeface="Times New Roman"/>
              </a:rPr>
              <a:t>each</a:t>
            </a:r>
            <a:r>
              <a:rPr lang="sl-SI" sz="2800" dirty="0">
                <a:ea typeface="Calibri"/>
                <a:cs typeface="Times New Roman"/>
              </a:rPr>
              <a:t> </a:t>
            </a:r>
            <a:r>
              <a:rPr lang="sl-SI" sz="2800" dirty="0" err="1">
                <a:ea typeface="Calibri"/>
                <a:cs typeface="Times New Roman"/>
              </a:rPr>
              <a:t>nation</a:t>
            </a:r>
            <a:r>
              <a:rPr lang="sl-SI" sz="2800" dirty="0">
                <a:ea typeface="Calibri"/>
                <a:cs typeface="Times New Roman"/>
              </a:rPr>
              <a:t> is to </a:t>
            </a:r>
            <a:r>
              <a:rPr lang="sl-SI" sz="2800" dirty="0" err="1">
                <a:ea typeface="Calibri"/>
                <a:cs typeface="Times New Roman"/>
              </a:rPr>
              <a:t>achieve</a:t>
            </a:r>
            <a:r>
              <a:rPr lang="sl-SI" sz="2800" dirty="0">
                <a:ea typeface="Calibri"/>
                <a:cs typeface="Times New Roman"/>
              </a:rPr>
              <a:t> </a:t>
            </a:r>
            <a:r>
              <a:rPr lang="sl-SI" sz="2800" dirty="0" err="1">
                <a:ea typeface="Calibri"/>
                <a:cs typeface="Times New Roman"/>
              </a:rPr>
              <a:t>freedom</a:t>
            </a:r>
            <a:r>
              <a:rPr lang="sl-SI" sz="2800" dirty="0">
                <a:ea typeface="Calibri"/>
                <a:cs typeface="Times New Roman"/>
              </a:rPr>
              <a:t>, </a:t>
            </a:r>
            <a:r>
              <a:rPr lang="sl-SI" sz="2800" dirty="0" err="1">
                <a:ea typeface="Calibri"/>
                <a:cs typeface="Times New Roman"/>
              </a:rPr>
              <a:t>independence</a:t>
            </a:r>
            <a:r>
              <a:rPr lang="sl-SI" sz="2800" dirty="0">
                <a:ea typeface="Calibri"/>
                <a:cs typeface="Times New Roman"/>
              </a:rPr>
              <a:t> </a:t>
            </a:r>
            <a:r>
              <a:rPr lang="sl-SI" sz="2800" dirty="0" err="1">
                <a:ea typeface="Calibri"/>
                <a:cs typeface="Times New Roman"/>
              </a:rPr>
              <a:t>and</a:t>
            </a:r>
            <a:r>
              <a:rPr lang="sl-SI" sz="2800" dirty="0">
                <a:ea typeface="Calibri"/>
                <a:cs typeface="Times New Roman"/>
              </a:rPr>
              <a:t> </a:t>
            </a:r>
            <a:r>
              <a:rPr lang="sl-SI" sz="2800" dirty="0" err="1" smtClean="0">
                <a:ea typeface="Calibri"/>
                <a:cs typeface="Times New Roman"/>
              </a:rPr>
              <a:t>equality</a:t>
            </a:r>
            <a:endParaRPr lang="sl-SI" sz="2800" dirty="0" smtClean="0">
              <a:ea typeface="Calibri"/>
              <a:cs typeface="Times New Roman"/>
            </a:endParaRP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sl-SI" sz="2800" dirty="0" smtClean="0">
                <a:ea typeface="Calibri"/>
                <a:cs typeface="Times New Roman"/>
              </a:rPr>
              <a:t>no </a:t>
            </a:r>
            <a:r>
              <a:rPr lang="sl-SI" sz="2800" dirty="0" err="1">
                <a:ea typeface="Calibri"/>
                <a:cs typeface="Times New Roman"/>
              </a:rPr>
              <a:t>wars</a:t>
            </a:r>
            <a:r>
              <a:rPr lang="sl-SI" sz="2800" dirty="0">
                <a:ea typeface="Calibri"/>
                <a:cs typeface="Times New Roman"/>
              </a:rPr>
              <a:t> </a:t>
            </a:r>
            <a:r>
              <a:rPr lang="sl-SI" sz="2800" dirty="0" err="1">
                <a:ea typeface="Calibri"/>
                <a:cs typeface="Times New Roman"/>
              </a:rPr>
              <a:t>between</a:t>
            </a:r>
            <a:r>
              <a:rPr lang="sl-SI" sz="2800" dirty="0">
                <a:ea typeface="Calibri"/>
                <a:cs typeface="Times New Roman"/>
              </a:rPr>
              <a:t> </a:t>
            </a:r>
            <a:r>
              <a:rPr lang="sl-SI" sz="2800" dirty="0" err="1">
                <a:ea typeface="Calibri"/>
                <a:cs typeface="Times New Roman"/>
              </a:rPr>
              <a:t>the</a:t>
            </a:r>
            <a:r>
              <a:rPr lang="sl-SI" sz="2800" dirty="0">
                <a:ea typeface="Calibri"/>
                <a:cs typeface="Times New Roman"/>
              </a:rPr>
              <a:t> </a:t>
            </a:r>
            <a:r>
              <a:rPr lang="sl-SI" sz="2800" dirty="0" err="1">
                <a:ea typeface="Calibri"/>
                <a:cs typeface="Times New Roman"/>
              </a:rPr>
              <a:t>nations</a:t>
            </a:r>
            <a:r>
              <a:rPr lang="sl-SI" sz="2800" dirty="0">
                <a:ea typeface="Calibri"/>
                <a:cs typeface="Times New Roman"/>
              </a:rPr>
              <a:t>, </a:t>
            </a:r>
            <a:r>
              <a:rPr lang="sl-SI" sz="2800" dirty="0" err="1">
                <a:ea typeface="Calibri"/>
                <a:cs typeface="Times New Roman"/>
              </a:rPr>
              <a:t>but</a:t>
            </a:r>
            <a:r>
              <a:rPr lang="sl-SI" sz="2800" dirty="0">
                <a:ea typeface="Calibri"/>
                <a:cs typeface="Times New Roman"/>
              </a:rPr>
              <a:t> </a:t>
            </a:r>
            <a:r>
              <a:rPr lang="sl-SI" sz="2800" dirty="0" err="1">
                <a:ea typeface="Calibri"/>
                <a:cs typeface="Times New Roman"/>
              </a:rPr>
              <a:t>friendship</a:t>
            </a:r>
            <a:r>
              <a:rPr lang="sl-SI" sz="2800" dirty="0">
                <a:ea typeface="Calibri"/>
                <a:cs typeface="Times New Roman"/>
              </a:rPr>
              <a:t> </a:t>
            </a:r>
            <a:r>
              <a:rPr lang="sl-SI" sz="2800" dirty="0" err="1">
                <a:ea typeface="Calibri"/>
                <a:cs typeface="Times New Roman"/>
              </a:rPr>
              <a:t>and</a:t>
            </a:r>
            <a:r>
              <a:rPr lang="sl-SI" sz="2800" dirty="0">
                <a:ea typeface="Calibri"/>
                <a:cs typeface="Times New Roman"/>
              </a:rPr>
              <a:t> </a:t>
            </a:r>
            <a:r>
              <a:rPr lang="sl-SI" sz="2800" dirty="0" err="1" smtClean="0">
                <a:ea typeface="Calibri"/>
                <a:cs typeface="Times New Roman"/>
              </a:rPr>
              <a:t>connection</a:t>
            </a:r>
            <a:r>
              <a:rPr lang="sl-SI" sz="2800" dirty="0" smtClean="0"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2800" dirty="0" smtClean="0">
                <a:ea typeface="Calibri"/>
                <a:cs typeface="Times New Roman"/>
              </a:rPr>
              <a:t>19th </a:t>
            </a:r>
            <a:r>
              <a:rPr lang="sl-SI" sz="2800" dirty="0" err="1" smtClean="0">
                <a:ea typeface="Calibri"/>
                <a:cs typeface="Times New Roman"/>
              </a:rPr>
              <a:t>century</a:t>
            </a:r>
            <a:endParaRPr lang="sl-SI" sz="28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2800" dirty="0" err="1">
                <a:ea typeface="Calibri"/>
                <a:cs typeface="Times New Roman"/>
              </a:rPr>
              <a:t>many</a:t>
            </a:r>
            <a:r>
              <a:rPr lang="sl-SI" sz="2800" dirty="0">
                <a:ea typeface="Calibri"/>
                <a:cs typeface="Times New Roman"/>
              </a:rPr>
              <a:t> </a:t>
            </a:r>
            <a:r>
              <a:rPr lang="sl-SI" sz="2800" dirty="0" err="1">
                <a:ea typeface="Calibri"/>
                <a:cs typeface="Times New Roman"/>
              </a:rPr>
              <a:t>poems</a:t>
            </a:r>
            <a:r>
              <a:rPr lang="sl-SI" sz="2800" dirty="0">
                <a:ea typeface="Calibri"/>
                <a:cs typeface="Times New Roman"/>
              </a:rPr>
              <a:t>, </a:t>
            </a:r>
            <a:r>
              <a:rPr lang="sl-SI" sz="2800" dirty="0" err="1">
                <a:ea typeface="Calibri"/>
                <a:cs typeface="Times New Roman"/>
              </a:rPr>
              <a:t>sonnets</a:t>
            </a:r>
            <a:r>
              <a:rPr lang="sl-SI" sz="2800" dirty="0">
                <a:ea typeface="Calibri"/>
                <a:cs typeface="Times New Roman"/>
              </a:rPr>
              <a:t>, </a:t>
            </a:r>
            <a:r>
              <a:rPr lang="sl-SI" sz="2800" dirty="0" err="1">
                <a:ea typeface="Calibri"/>
                <a:cs typeface="Times New Roman"/>
              </a:rPr>
              <a:t>ballads</a:t>
            </a:r>
            <a:r>
              <a:rPr lang="sl-SI" sz="2800" dirty="0">
                <a:ea typeface="Calibri"/>
                <a:cs typeface="Times New Roman"/>
              </a:rPr>
              <a:t> </a:t>
            </a:r>
            <a:r>
              <a:rPr lang="sl-SI" sz="2800" dirty="0" err="1">
                <a:ea typeface="Calibri"/>
                <a:cs typeface="Times New Roman"/>
              </a:rPr>
              <a:t>and</a:t>
            </a:r>
            <a:r>
              <a:rPr lang="sl-SI" sz="2800" dirty="0">
                <a:ea typeface="Calibri"/>
                <a:cs typeface="Times New Roman"/>
              </a:rPr>
              <a:t> </a:t>
            </a:r>
            <a:r>
              <a:rPr lang="sl-SI" sz="2800" dirty="0" err="1">
                <a:ea typeface="Calibri"/>
                <a:cs typeface="Times New Roman"/>
              </a:rPr>
              <a:t>romances</a:t>
            </a:r>
            <a:r>
              <a:rPr lang="sl-SI" sz="2800" dirty="0">
                <a:ea typeface="Calibri"/>
                <a:cs typeface="Times New Roman"/>
              </a:rPr>
              <a:t>, </a:t>
            </a:r>
            <a:r>
              <a:rPr lang="sl-SI" sz="2800" dirty="0" err="1" smtClean="0">
                <a:ea typeface="Calibri"/>
                <a:cs typeface="Times New Roman"/>
              </a:rPr>
              <a:t>gazelles</a:t>
            </a:r>
            <a:r>
              <a:rPr lang="sl-SI" sz="2800" dirty="0">
                <a:ea typeface="Calibri"/>
                <a:cs typeface="Times New Roman"/>
              </a:rPr>
              <a:t> </a:t>
            </a:r>
            <a:r>
              <a:rPr lang="sl-SI" sz="2800" dirty="0" smtClean="0">
                <a:ea typeface="Calibri"/>
                <a:cs typeface="Times New Roman"/>
              </a:rPr>
              <a:t>– </a:t>
            </a:r>
            <a:r>
              <a:rPr lang="sl-SI" sz="2800" dirty="0" err="1" smtClean="0">
                <a:ea typeface="Calibri"/>
                <a:cs typeface="Times New Roman"/>
              </a:rPr>
              <a:t>translated</a:t>
            </a:r>
            <a:r>
              <a:rPr lang="sl-SI" sz="2800" dirty="0" smtClean="0">
                <a:ea typeface="Calibri"/>
                <a:cs typeface="Times New Roman"/>
              </a:rPr>
              <a:t> </a:t>
            </a:r>
            <a:r>
              <a:rPr lang="sl-SI" sz="2800" dirty="0" err="1" smtClean="0">
                <a:ea typeface="Calibri"/>
                <a:cs typeface="Times New Roman"/>
              </a:rPr>
              <a:t>into</a:t>
            </a:r>
            <a:r>
              <a:rPr lang="sl-SI" sz="2800" dirty="0" smtClean="0">
                <a:ea typeface="Calibri"/>
                <a:cs typeface="Times New Roman"/>
              </a:rPr>
              <a:t> </a:t>
            </a:r>
            <a:r>
              <a:rPr lang="sl-SI" sz="2800" dirty="0" err="1" smtClean="0">
                <a:ea typeface="Calibri"/>
                <a:cs typeface="Times New Roman"/>
              </a:rPr>
              <a:t>many</a:t>
            </a:r>
            <a:r>
              <a:rPr lang="sl-SI" sz="2800" dirty="0" smtClean="0">
                <a:ea typeface="Calibri"/>
                <a:cs typeface="Times New Roman"/>
              </a:rPr>
              <a:t> </a:t>
            </a:r>
            <a:r>
              <a:rPr lang="sl-SI" sz="2800" dirty="0" err="1" smtClean="0">
                <a:ea typeface="Calibri"/>
                <a:cs typeface="Times New Roman"/>
              </a:rPr>
              <a:t>European</a:t>
            </a:r>
            <a:r>
              <a:rPr lang="sl-SI" sz="2800" dirty="0" smtClean="0">
                <a:ea typeface="Calibri"/>
                <a:cs typeface="Times New Roman"/>
              </a:rPr>
              <a:t> </a:t>
            </a:r>
            <a:r>
              <a:rPr lang="sl-SI" sz="2800" dirty="0" err="1" smtClean="0">
                <a:ea typeface="Calibri"/>
                <a:cs typeface="Times New Roman"/>
              </a:rPr>
              <a:t>languages</a:t>
            </a:r>
            <a:endParaRPr lang="sl-SI" sz="28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28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28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28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dirty="0">
              <a:ea typeface="Calibri"/>
              <a:cs typeface="Times New Roman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8367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88640"/>
            <a:ext cx="6408949" cy="6521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5364088" y="5714369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err="1" smtClean="0">
                <a:hlinkClick r:id="rId3"/>
              </a:rPr>
              <a:t>The</a:t>
            </a:r>
            <a:r>
              <a:rPr lang="sl-SI" dirty="0" smtClean="0">
                <a:hlinkClick r:id="rId3"/>
              </a:rPr>
              <a:t> poem - </a:t>
            </a:r>
            <a:r>
              <a:rPr lang="sl-SI" dirty="0" err="1" smtClean="0">
                <a:hlinkClick r:id="rId3"/>
              </a:rPr>
              <a:t>audio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0336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endParaRPr lang="sl-SI" dirty="0" smtClean="0"/>
          </a:p>
          <a:p>
            <a:r>
              <a:rPr lang="sl-SI" dirty="0" err="1" smtClean="0"/>
              <a:t>What</a:t>
            </a:r>
            <a:r>
              <a:rPr lang="sl-SI" dirty="0" smtClean="0"/>
              <a:t> is </a:t>
            </a:r>
            <a:r>
              <a:rPr lang="sl-SI" dirty="0" err="1" smtClean="0"/>
              <a:t>the</a:t>
            </a:r>
            <a:r>
              <a:rPr lang="sl-SI" dirty="0" smtClean="0"/>
              <a:t> poem </a:t>
            </a:r>
            <a:r>
              <a:rPr lang="sl-SI" dirty="0" err="1" smtClean="0"/>
              <a:t>about</a:t>
            </a:r>
            <a:r>
              <a:rPr lang="sl-SI" dirty="0" smtClean="0"/>
              <a:t>?</a:t>
            </a:r>
          </a:p>
          <a:p>
            <a:r>
              <a:rPr lang="sl-SI" dirty="0" err="1" smtClean="0"/>
              <a:t>How</a:t>
            </a:r>
            <a:r>
              <a:rPr lang="sl-SI" dirty="0" smtClean="0"/>
              <a:t> </a:t>
            </a:r>
            <a:r>
              <a:rPr lang="sl-SI" dirty="0" err="1" smtClean="0"/>
              <a:t>does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mother</a:t>
            </a:r>
            <a:r>
              <a:rPr lang="sl-SI" dirty="0" smtClean="0"/>
              <a:t> </a:t>
            </a:r>
            <a:r>
              <a:rPr lang="sl-SI" dirty="0" err="1" smtClean="0"/>
              <a:t>feel</a:t>
            </a:r>
            <a:r>
              <a:rPr lang="sl-SI" dirty="0" smtClean="0"/>
              <a:t>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87497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l-SI" sz="3600" dirty="0" smtClean="0"/>
              <a:t>VOCABULARY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r>
              <a:rPr lang="sl-SI" dirty="0" err="1">
                <a:ea typeface="Calibri"/>
                <a:cs typeface="Times New Roman"/>
              </a:rPr>
              <a:t>foolish</a:t>
            </a:r>
            <a:r>
              <a:rPr lang="sl-SI" dirty="0">
                <a:ea typeface="Calibri"/>
                <a:cs typeface="Times New Roman"/>
              </a:rPr>
              <a:t> </a:t>
            </a:r>
            <a:endParaRPr lang="sl-SI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dirty="0" smtClean="0">
                <a:ea typeface="Calibri"/>
                <a:cs typeface="Times New Roman"/>
              </a:rPr>
              <a:t>to </a:t>
            </a:r>
            <a:r>
              <a:rPr lang="sl-SI" dirty="0" err="1" smtClean="0">
                <a:ea typeface="Calibri"/>
                <a:cs typeface="Times New Roman"/>
              </a:rPr>
              <a:t>curse</a:t>
            </a:r>
            <a:endParaRPr lang="sl-SI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dirty="0" smtClean="0">
                <a:ea typeface="Calibri"/>
                <a:cs typeface="Times New Roman"/>
              </a:rPr>
              <a:t>to </a:t>
            </a:r>
            <a:r>
              <a:rPr lang="sl-SI" dirty="0" err="1" smtClean="0">
                <a:ea typeface="Calibri"/>
                <a:cs typeface="Times New Roman"/>
              </a:rPr>
              <a:t>entreat</a:t>
            </a:r>
            <a:endParaRPr lang="sl-SI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dirty="0" smtClean="0">
                <a:ea typeface="Calibri"/>
                <a:cs typeface="Times New Roman"/>
              </a:rPr>
              <a:t>to </a:t>
            </a:r>
            <a:r>
              <a:rPr lang="sl-SI" dirty="0" err="1" smtClean="0">
                <a:ea typeface="Calibri"/>
                <a:cs typeface="Times New Roman"/>
              </a:rPr>
              <a:t>blush</a:t>
            </a:r>
            <a:endParaRPr lang="sl-SI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dirty="0" smtClean="0">
                <a:ea typeface="Calibri"/>
                <a:cs typeface="Times New Roman"/>
              </a:rPr>
              <a:t>on </a:t>
            </a:r>
            <a:r>
              <a:rPr lang="sl-SI" dirty="0" err="1">
                <a:ea typeface="Calibri"/>
                <a:cs typeface="Times New Roman"/>
              </a:rPr>
              <a:t>the</a:t>
            </a:r>
            <a:r>
              <a:rPr lang="sl-SI" dirty="0">
                <a:ea typeface="Calibri"/>
                <a:cs typeface="Times New Roman"/>
              </a:rPr>
              <a:t> </a:t>
            </a:r>
            <a:r>
              <a:rPr lang="sl-SI" dirty="0" err="1" smtClean="0">
                <a:ea typeface="Calibri"/>
                <a:cs typeface="Times New Roman"/>
              </a:rPr>
              <a:t>sly</a:t>
            </a:r>
            <a:endParaRPr lang="sl-SI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dirty="0" smtClean="0">
                <a:ea typeface="Calibri"/>
                <a:cs typeface="Times New Roman"/>
              </a:rPr>
              <a:t>to </a:t>
            </a:r>
            <a:r>
              <a:rPr lang="sl-SI" dirty="0" err="1" smtClean="0">
                <a:ea typeface="Calibri"/>
                <a:cs typeface="Times New Roman"/>
              </a:rPr>
              <a:t>wander</a:t>
            </a:r>
            <a:endParaRPr lang="sl-SI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dirty="0" err="1">
                <a:ea typeface="Calibri"/>
                <a:cs typeface="Times New Roman"/>
              </a:rPr>
              <a:t>s</a:t>
            </a:r>
            <a:r>
              <a:rPr lang="sl-SI" dirty="0" err="1" smtClean="0">
                <a:ea typeface="Calibri"/>
                <a:cs typeface="Times New Roman"/>
              </a:rPr>
              <a:t>hamed</a:t>
            </a:r>
            <a:r>
              <a:rPr lang="sl-SI" dirty="0" smtClean="0"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dirty="0" smtClean="0">
                <a:ea typeface="Calibri"/>
                <a:cs typeface="Times New Roman"/>
              </a:rPr>
              <a:t>to </a:t>
            </a:r>
            <a:r>
              <a:rPr lang="sl-SI" dirty="0" err="1" smtClean="0">
                <a:ea typeface="Calibri"/>
                <a:cs typeface="Times New Roman"/>
              </a:rPr>
              <a:t>suffer</a:t>
            </a:r>
            <a:endParaRPr lang="sl-SI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dirty="0" err="1" smtClean="0">
                <a:ea typeface="Calibri"/>
                <a:cs typeface="Times New Roman"/>
              </a:rPr>
              <a:t>joy</a:t>
            </a:r>
            <a:endParaRPr lang="sl-SI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dirty="0" smtClean="0">
                <a:ea typeface="Calibri"/>
                <a:cs typeface="Times New Roman"/>
              </a:rPr>
              <a:t>to </a:t>
            </a:r>
            <a:r>
              <a:rPr lang="sl-SI" dirty="0" err="1" smtClean="0">
                <a:ea typeface="Calibri"/>
                <a:cs typeface="Times New Roman"/>
              </a:rPr>
              <a:t>shed</a:t>
            </a:r>
            <a:endParaRPr lang="sl-SI" dirty="0">
              <a:ea typeface="Calibri"/>
              <a:cs typeface="Times New Roman"/>
            </a:endParaRPr>
          </a:p>
          <a:p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3347864" y="3140968"/>
            <a:ext cx="52565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In </a:t>
            </a:r>
            <a:r>
              <a:rPr lang="sl-SI" sz="2800" dirty="0" err="1" smtClean="0"/>
              <a:t>groups</a:t>
            </a:r>
            <a:r>
              <a:rPr lang="sl-SI" sz="2800" dirty="0" smtClean="0"/>
              <a:t> </a:t>
            </a:r>
            <a:r>
              <a:rPr lang="sl-SI" sz="2800" dirty="0" err="1" smtClean="0"/>
              <a:t>find</a:t>
            </a:r>
            <a:r>
              <a:rPr lang="sl-SI" sz="2800" dirty="0" smtClean="0"/>
              <a:t> </a:t>
            </a:r>
            <a:r>
              <a:rPr lang="sl-SI" sz="2800" dirty="0" err="1" smtClean="0"/>
              <a:t>the</a:t>
            </a:r>
            <a:r>
              <a:rPr lang="sl-SI" sz="2800" dirty="0" smtClean="0"/>
              <a:t> </a:t>
            </a:r>
            <a:r>
              <a:rPr lang="sl-SI" sz="2800" dirty="0" err="1" smtClean="0"/>
              <a:t>meanings</a:t>
            </a:r>
            <a:r>
              <a:rPr lang="sl-SI" sz="2800" dirty="0" smtClean="0"/>
              <a:t> / </a:t>
            </a:r>
            <a:r>
              <a:rPr lang="sl-SI" sz="2800" dirty="0" err="1" smtClean="0"/>
              <a:t>descriptions</a:t>
            </a:r>
            <a:r>
              <a:rPr lang="sl-SI" sz="2800" dirty="0" smtClean="0"/>
              <a:t> </a:t>
            </a:r>
            <a:r>
              <a:rPr lang="sl-SI" sz="2800" dirty="0" err="1" smtClean="0"/>
              <a:t>of</a:t>
            </a:r>
            <a:r>
              <a:rPr lang="sl-SI" sz="2800" dirty="0" smtClean="0"/>
              <a:t> </a:t>
            </a:r>
            <a:r>
              <a:rPr lang="sl-SI" sz="2800" dirty="0" err="1" smtClean="0"/>
              <a:t>the</a:t>
            </a:r>
            <a:r>
              <a:rPr lang="sl-SI" sz="2800" dirty="0" smtClean="0"/>
              <a:t> </a:t>
            </a:r>
            <a:r>
              <a:rPr lang="sl-SI" sz="2800" dirty="0" err="1" smtClean="0"/>
              <a:t>words</a:t>
            </a:r>
            <a:r>
              <a:rPr lang="sl-SI" sz="2800" dirty="0" smtClean="0"/>
              <a:t> or </a:t>
            </a:r>
            <a:r>
              <a:rPr lang="sl-SI" sz="2800" dirty="0" err="1" smtClean="0"/>
              <a:t>phrases</a:t>
            </a:r>
            <a:r>
              <a:rPr lang="sl-SI" sz="2800" dirty="0" smtClean="0"/>
              <a:t>.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3606671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l-SI" sz="3600" dirty="0" smtClean="0"/>
              <a:t>QUESTIONS ABOUT THE POEM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endParaRPr lang="sl-SI" sz="3000" dirty="0" smtClean="0"/>
          </a:p>
          <a:p>
            <a:r>
              <a:rPr lang="sl-SI" sz="3000" dirty="0" err="1" smtClean="0"/>
              <a:t>Who</a:t>
            </a:r>
            <a:r>
              <a:rPr lang="sl-SI" sz="3000" dirty="0" smtClean="0"/>
              <a:t> </a:t>
            </a:r>
            <a:r>
              <a:rPr lang="sl-SI" sz="3000" dirty="0"/>
              <a:t>is </a:t>
            </a:r>
            <a:r>
              <a:rPr lang="sl-SI" sz="3000" dirty="0" err="1"/>
              <a:t>the</a:t>
            </a:r>
            <a:r>
              <a:rPr lang="sl-SI" sz="3000" dirty="0"/>
              <a:t> </a:t>
            </a:r>
            <a:r>
              <a:rPr lang="sl-SI" sz="3000" dirty="0" err="1"/>
              <a:t>mother</a:t>
            </a:r>
            <a:r>
              <a:rPr lang="sl-SI" sz="3000" dirty="0"/>
              <a:t> </a:t>
            </a:r>
            <a:r>
              <a:rPr lang="sl-SI" sz="3000" dirty="0" err="1"/>
              <a:t>talking</a:t>
            </a:r>
            <a:r>
              <a:rPr lang="sl-SI" sz="3000" dirty="0"/>
              <a:t> to?</a:t>
            </a:r>
          </a:p>
          <a:p>
            <a:r>
              <a:rPr lang="sl-SI" sz="3000" dirty="0" err="1"/>
              <a:t>What</a:t>
            </a:r>
            <a:r>
              <a:rPr lang="sl-SI" sz="3000" dirty="0"/>
              <a:t> is </a:t>
            </a:r>
            <a:r>
              <a:rPr lang="sl-SI" sz="3000" dirty="0" err="1"/>
              <a:t>her</a:t>
            </a:r>
            <a:r>
              <a:rPr lang="sl-SI" sz="3000" dirty="0"/>
              <a:t> problem?</a:t>
            </a:r>
          </a:p>
          <a:p>
            <a:r>
              <a:rPr lang="sl-SI" sz="3000" dirty="0" err="1"/>
              <a:t>How</a:t>
            </a:r>
            <a:r>
              <a:rPr lang="sl-SI" sz="3000" dirty="0"/>
              <a:t> </a:t>
            </a:r>
            <a:r>
              <a:rPr lang="sl-SI" sz="3000" dirty="0" err="1"/>
              <a:t>does</a:t>
            </a:r>
            <a:r>
              <a:rPr lang="sl-SI" sz="3000" dirty="0"/>
              <a:t> </a:t>
            </a:r>
            <a:r>
              <a:rPr lang="sl-SI" sz="3000" dirty="0" err="1"/>
              <a:t>she</a:t>
            </a:r>
            <a:r>
              <a:rPr lang="sl-SI" sz="3000" dirty="0"/>
              <a:t> </a:t>
            </a:r>
            <a:r>
              <a:rPr lang="sl-SI" sz="3000" dirty="0" err="1"/>
              <a:t>feel</a:t>
            </a:r>
            <a:r>
              <a:rPr lang="sl-SI" sz="3000" dirty="0"/>
              <a:t> </a:t>
            </a:r>
            <a:r>
              <a:rPr lang="sl-SI" sz="3000" dirty="0" err="1"/>
              <a:t>about</a:t>
            </a:r>
            <a:r>
              <a:rPr lang="sl-SI" sz="3000" dirty="0"/>
              <a:t> </a:t>
            </a:r>
            <a:r>
              <a:rPr lang="sl-SI" sz="3000" dirty="0" err="1"/>
              <a:t>her</a:t>
            </a:r>
            <a:r>
              <a:rPr lang="sl-SI" sz="3000" dirty="0"/>
              <a:t> </a:t>
            </a:r>
            <a:r>
              <a:rPr lang="sl-SI" sz="3000" dirty="0" err="1"/>
              <a:t>situation</a:t>
            </a:r>
            <a:r>
              <a:rPr lang="sl-SI" sz="3000" dirty="0"/>
              <a:t>?</a:t>
            </a:r>
          </a:p>
          <a:p>
            <a:r>
              <a:rPr lang="sl-SI" sz="3000" dirty="0" err="1"/>
              <a:t>How</a:t>
            </a:r>
            <a:r>
              <a:rPr lang="sl-SI" sz="3000" dirty="0"/>
              <a:t> </a:t>
            </a:r>
            <a:r>
              <a:rPr lang="sl-SI" sz="3000" dirty="0" err="1"/>
              <a:t>did</a:t>
            </a:r>
            <a:r>
              <a:rPr lang="sl-SI" sz="3000" dirty="0"/>
              <a:t> </a:t>
            </a:r>
            <a:r>
              <a:rPr lang="sl-SI" sz="3000" dirty="0" err="1"/>
              <a:t>the</a:t>
            </a:r>
            <a:r>
              <a:rPr lang="sl-SI" sz="3000" dirty="0"/>
              <a:t> </a:t>
            </a:r>
            <a:r>
              <a:rPr lang="sl-SI" sz="3000" dirty="0" err="1"/>
              <a:t>people</a:t>
            </a:r>
            <a:r>
              <a:rPr lang="sl-SI" sz="3000" dirty="0"/>
              <a:t> </a:t>
            </a:r>
            <a:r>
              <a:rPr lang="sl-SI" sz="3000" dirty="0" err="1"/>
              <a:t>react</a:t>
            </a:r>
            <a:r>
              <a:rPr lang="sl-SI" sz="3000" dirty="0"/>
              <a:t> to </a:t>
            </a:r>
            <a:r>
              <a:rPr lang="sl-SI" sz="3000" dirty="0" err="1"/>
              <a:t>her</a:t>
            </a:r>
            <a:r>
              <a:rPr lang="sl-SI" sz="3000" dirty="0"/>
              <a:t> </a:t>
            </a:r>
            <a:r>
              <a:rPr lang="sl-SI" sz="3000" dirty="0" err="1"/>
              <a:t>situation</a:t>
            </a:r>
            <a:r>
              <a:rPr lang="sl-SI" sz="3000" dirty="0"/>
              <a:t>?</a:t>
            </a:r>
          </a:p>
          <a:p>
            <a:r>
              <a:rPr lang="sl-SI" sz="3000" dirty="0" err="1"/>
              <a:t>Where</a:t>
            </a:r>
            <a:r>
              <a:rPr lang="sl-SI" sz="3000" dirty="0"/>
              <a:t> is </a:t>
            </a:r>
            <a:r>
              <a:rPr lang="sl-SI" sz="3000" dirty="0" err="1"/>
              <a:t>the</a:t>
            </a:r>
            <a:r>
              <a:rPr lang="sl-SI" sz="3000" dirty="0"/>
              <a:t> </a:t>
            </a:r>
            <a:r>
              <a:rPr lang="sl-SI" sz="3000" dirty="0" err="1"/>
              <a:t>father</a:t>
            </a:r>
            <a:r>
              <a:rPr lang="sl-SI" sz="3000" dirty="0"/>
              <a:t> </a:t>
            </a:r>
            <a:r>
              <a:rPr lang="sl-SI" sz="3000" dirty="0" err="1"/>
              <a:t>of</a:t>
            </a:r>
            <a:r>
              <a:rPr lang="sl-SI" sz="3000" dirty="0"/>
              <a:t> </a:t>
            </a:r>
            <a:r>
              <a:rPr lang="sl-SI" sz="3000" dirty="0" err="1"/>
              <a:t>the</a:t>
            </a:r>
            <a:r>
              <a:rPr lang="sl-SI" sz="3000" dirty="0"/>
              <a:t> </a:t>
            </a:r>
            <a:r>
              <a:rPr lang="sl-SI" sz="3000" dirty="0" err="1"/>
              <a:t>child</a:t>
            </a:r>
            <a:r>
              <a:rPr lang="sl-SI" sz="3000" dirty="0"/>
              <a:t>?</a:t>
            </a:r>
          </a:p>
          <a:p>
            <a:r>
              <a:rPr lang="sl-SI" sz="3000" dirty="0" err="1"/>
              <a:t>How</a:t>
            </a:r>
            <a:r>
              <a:rPr lang="sl-SI" sz="3000" dirty="0"/>
              <a:t> </a:t>
            </a:r>
            <a:r>
              <a:rPr lang="sl-SI" sz="3000" dirty="0" err="1"/>
              <a:t>does</a:t>
            </a:r>
            <a:r>
              <a:rPr lang="sl-SI" sz="3000" dirty="0"/>
              <a:t> </a:t>
            </a:r>
            <a:r>
              <a:rPr lang="sl-SI" sz="3000" dirty="0" err="1"/>
              <a:t>the</a:t>
            </a:r>
            <a:r>
              <a:rPr lang="sl-SI" sz="3000" dirty="0"/>
              <a:t> </a:t>
            </a:r>
            <a:r>
              <a:rPr lang="sl-SI" sz="3000" dirty="0" err="1"/>
              <a:t>father</a:t>
            </a:r>
            <a:r>
              <a:rPr lang="sl-SI" sz="3000" dirty="0"/>
              <a:t> </a:t>
            </a:r>
            <a:r>
              <a:rPr lang="sl-SI" sz="3000" dirty="0" err="1"/>
              <a:t>feel</a:t>
            </a:r>
            <a:r>
              <a:rPr lang="sl-SI" sz="3000" dirty="0"/>
              <a:t> </a:t>
            </a:r>
            <a:r>
              <a:rPr lang="sl-SI" sz="3000" dirty="0" err="1"/>
              <a:t>about</a:t>
            </a:r>
            <a:r>
              <a:rPr lang="sl-SI" sz="3000" dirty="0"/>
              <a:t> </a:t>
            </a:r>
            <a:r>
              <a:rPr lang="sl-SI" sz="3000" dirty="0" err="1"/>
              <a:t>his</a:t>
            </a:r>
            <a:r>
              <a:rPr lang="sl-SI" sz="3000" dirty="0"/>
              <a:t> </a:t>
            </a:r>
            <a:r>
              <a:rPr lang="sl-SI" sz="3000" dirty="0" err="1"/>
              <a:t>child</a:t>
            </a:r>
            <a:r>
              <a:rPr lang="sl-SI" sz="3000" dirty="0"/>
              <a:t>?</a:t>
            </a:r>
          </a:p>
          <a:p>
            <a:r>
              <a:rPr lang="sl-SI" sz="3000" dirty="0" err="1"/>
              <a:t>How</a:t>
            </a:r>
            <a:r>
              <a:rPr lang="sl-SI" sz="3000" dirty="0"/>
              <a:t> </a:t>
            </a:r>
            <a:r>
              <a:rPr lang="sl-SI" sz="3000" dirty="0" err="1"/>
              <a:t>does</a:t>
            </a:r>
            <a:r>
              <a:rPr lang="sl-SI" sz="3000" dirty="0"/>
              <a:t> </a:t>
            </a:r>
            <a:r>
              <a:rPr lang="sl-SI" sz="3000" dirty="0" err="1"/>
              <a:t>the</a:t>
            </a:r>
            <a:r>
              <a:rPr lang="sl-SI" sz="3000" dirty="0"/>
              <a:t> </a:t>
            </a:r>
            <a:r>
              <a:rPr lang="sl-SI" sz="3000" dirty="0" err="1"/>
              <a:t>mother</a:t>
            </a:r>
            <a:r>
              <a:rPr lang="sl-SI" sz="3000" dirty="0"/>
              <a:t> </a:t>
            </a:r>
            <a:r>
              <a:rPr lang="sl-SI" sz="3000" dirty="0" err="1"/>
              <a:t>feel</a:t>
            </a:r>
            <a:r>
              <a:rPr lang="sl-SI" sz="3000" dirty="0"/>
              <a:t> </a:t>
            </a:r>
            <a:r>
              <a:rPr lang="sl-SI" sz="3000" dirty="0" err="1"/>
              <a:t>about</a:t>
            </a:r>
            <a:r>
              <a:rPr lang="sl-SI" sz="3000" dirty="0"/>
              <a:t> </a:t>
            </a:r>
            <a:r>
              <a:rPr lang="sl-SI" sz="3000" dirty="0" err="1"/>
              <a:t>her</a:t>
            </a:r>
            <a:r>
              <a:rPr lang="sl-SI" sz="3000" dirty="0"/>
              <a:t> </a:t>
            </a:r>
            <a:r>
              <a:rPr lang="sl-SI" sz="3000" dirty="0" err="1"/>
              <a:t>child</a:t>
            </a:r>
            <a:r>
              <a:rPr lang="sl-SI" sz="3000" dirty="0"/>
              <a:t>?</a:t>
            </a:r>
          </a:p>
          <a:p>
            <a:r>
              <a:rPr lang="sl-SI" sz="3000" dirty="0" err="1"/>
              <a:t>What</a:t>
            </a:r>
            <a:r>
              <a:rPr lang="sl-SI" sz="3000" dirty="0"/>
              <a:t> is a </a:t>
            </a:r>
            <a:r>
              <a:rPr lang="sl-SI" sz="3000" dirty="0" err="1"/>
              <a:t>reward</a:t>
            </a:r>
            <a:r>
              <a:rPr lang="sl-SI" sz="3000" dirty="0"/>
              <a:t> </a:t>
            </a:r>
            <a:r>
              <a:rPr lang="sl-SI" sz="3000" dirty="0" err="1"/>
              <a:t>for</a:t>
            </a:r>
            <a:r>
              <a:rPr lang="sl-SI" sz="3000" dirty="0"/>
              <a:t> </a:t>
            </a:r>
            <a:r>
              <a:rPr lang="sl-SI" sz="3000" dirty="0" err="1"/>
              <a:t>her</a:t>
            </a:r>
            <a:r>
              <a:rPr lang="sl-SI" sz="3000" dirty="0"/>
              <a:t> </a:t>
            </a:r>
            <a:r>
              <a:rPr lang="sl-SI" sz="3000" dirty="0" err="1"/>
              <a:t>suffering</a:t>
            </a:r>
            <a:r>
              <a:rPr lang="sl-SI" sz="3000" dirty="0"/>
              <a:t>?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12101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08720"/>
            <a:ext cx="6804503" cy="5262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5286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RESOURCES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sl-SI" u="sng" dirty="0" err="1">
                <a:hlinkClick r:id="rId2"/>
              </a:rPr>
              <a:t>Resource</a:t>
            </a:r>
            <a:r>
              <a:rPr lang="sl-SI" u="sng" dirty="0">
                <a:hlinkClick r:id="rId2"/>
              </a:rPr>
              <a:t> 1</a:t>
            </a:r>
            <a:endParaRPr lang="sl-SI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u="sng" dirty="0" err="1">
                <a:solidFill>
                  <a:srgbClr val="0000FF"/>
                </a:solidFill>
                <a:ea typeface="Calibri"/>
                <a:cs typeface="Times New Roman"/>
                <a:hlinkClick r:id="rId3"/>
              </a:rPr>
              <a:t>Resource</a:t>
            </a:r>
            <a:r>
              <a:rPr lang="sl-SI" u="sng" dirty="0">
                <a:solidFill>
                  <a:srgbClr val="0000FF"/>
                </a:solidFill>
                <a:ea typeface="Calibri"/>
                <a:cs typeface="Times New Roman"/>
                <a:hlinkClick r:id="rId3"/>
              </a:rPr>
              <a:t> 2</a:t>
            </a:r>
            <a:endParaRPr lang="sl-SI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u="sng" dirty="0" err="1">
                <a:solidFill>
                  <a:srgbClr val="0000FF"/>
                </a:solidFill>
                <a:ea typeface="Calibri"/>
                <a:cs typeface="Times New Roman"/>
                <a:hlinkClick r:id="rId4"/>
              </a:rPr>
              <a:t>Resource</a:t>
            </a:r>
            <a:r>
              <a:rPr lang="sl-SI" u="sng" dirty="0">
                <a:solidFill>
                  <a:srgbClr val="0000FF"/>
                </a:solidFill>
                <a:ea typeface="Calibri"/>
                <a:cs typeface="Times New Roman"/>
                <a:hlinkClick r:id="rId4"/>
              </a:rPr>
              <a:t> </a:t>
            </a:r>
            <a:r>
              <a:rPr lang="sl-SI" u="sng" dirty="0" smtClean="0">
                <a:solidFill>
                  <a:srgbClr val="0000FF"/>
                </a:solidFill>
                <a:ea typeface="Calibri"/>
                <a:cs typeface="Times New Roman"/>
                <a:hlinkClick r:id="rId4"/>
              </a:rPr>
              <a:t>3</a:t>
            </a:r>
            <a:endParaRPr lang="sl-SI" u="sng" dirty="0" smtClean="0">
              <a:solidFill>
                <a:srgbClr val="0000FF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u="sng" dirty="0" err="1">
                <a:solidFill>
                  <a:srgbClr val="0000FF"/>
                </a:solidFill>
                <a:ea typeface="Calibri"/>
                <a:cs typeface="Times New Roman"/>
                <a:hlinkClick r:id="rId5"/>
              </a:rPr>
              <a:t>Resource</a:t>
            </a:r>
            <a:r>
              <a:rPr lang="sl-SI" u="sng" dirty="0">
                <a:solidFill>
                  <a:srgbClr val="0000FF"/>
                </a:solidFill>
                <a:ea typeface="Calibri"/>
                <a:cs typeface="Times New Roman"/>
                <a:hlinkClick r:id="rId5"/>
              </a:rPr>
              <a:t> 4</a:t>
            </a:r>
            <a:endParaRPr lang="sl-SI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u="sng" dirty="0" err="1">
                <a:solidFill>
                  <a:srgbClr val="0000FF"/>
                </a:solidFill>
                <a:ea typeface="Calibri"/>
                <a:cs typeface="Times New Roman"/>
                <a:hlinkClick r:id="rId6"/>
              </a:rPr>
              <a:t>Resource</a:t>
            </a:r>
            <a:r>
              <a:rPr lang="sl-SI" u="sng" dirty="0">
                <a:solidFill>
                  <a:srgbClr val="0000FF"/>
                </a:solidFill>
                <a:ea typeface="Calibri"/>
                <a:cs typeface="Times New Roman"/>
                <a:hlinkClick r:id="rId6"/>
              </a:rPr>
              <a:t> 5</a:t>
            </a:r>
            <a:endParaRPr lang="sl-SI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u="sng" dirty="0" smtClean="0">
              <a:solidFill>
                <a:srgbClr val="0000FF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dirty="0">
              <a:ea typeface="Calibri"/>
              <a:cs typeface="Times New Roman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34734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197</Words>
  <Application>Microsoft Office PowerPoint</Application>
  <PresentationFormat>Diaprojekcija na zaslonu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0" baseType="lpstr">
      <vt:lpstr>Officeova tema</vt:lpstr>
      <vt:lpstr>  dr. France Prešeren</vt:lpstr>
      <vt:lpstr>                                                      Who was this very important                                                                     Slovenian man?</vt:lpstr>
      <vt:lpstr>LIFE</vt:lpstr>
      <vt:lpstr>PowerPointova predstavitev</vt:lpstr>
      <vt:lpstr>PowerPointova predstavitev</vt:lpstr>
      <vt:lpstr>VOCABULARY</vt:lpstr>
      <vt:lpstr>QUESTIONS ABOUT THE POEM</vt:lpstr>
      <vt:lpstr>PowerPointova predstavitev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France Prešeren</dc:title>
  <dc:creator>Iris Vičar</dc:creator>
  <cp:lastModifiedBy>Iris Vičar</cp:lastModifiedBy>
  <cp:revision>6</cp:revision>
  <dcterms:created xsi:type="dcterms:W3CDTF">2018-11-04T08:58:11Z</dcterms:created>
  <dcterms:modified xsi:type="dcterms:W3CDTF">2018-11-04T09:50:23Z</dcterms:modified>
</cp:coreProperties>
</file>