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1" r:id="rId3"/>
    <p:sldId id="259" r:id="rId4"/>
    <p:sldId id="262" r:id="rId5"/>
    <p:sldId id="263" r:id="rId6"/>
    <p:sldId id="266" r:id="rId7"/>
    <p:sldId id="274" r:id="rId8"/>
    <p:sldId id="267" r:id="rId9"/>
    <p:sldId id="268" r:id="rId10"/>
    <p:sldId id="275" r:id="rId11"/>
    <p:sldId id="283" r:id="rId12"/>
    <p:sldId id="284" r:id="rId13"/>
    <p:sldId id="285" r:id="rId14"/>
    <p:sldId id="272" r:id="rId15"/>
    <p:sldId id="276" r:id="rId16"/>
    <p:sldId id="277" r:id="rId17"/>
    <p:sldId id="281" r:id="rId18"/>
    <p:sldId id="279" r:id="rId19"/>
    <p:sldId id="280" r:id="rId20"/>
    <p:sldId id="28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CC"/>
    <a:srgbClr val="FF6699"/>
    <a:srgbClr val="66FF99"/>
    <a:srgbClr val="FFCCFF"/>
    <a:srgbClr val="FF00FF"/>
    <a:srgbClr val="B258B4"/>
    <a:srgbClr val="FF66FF"/>
    <a:srgbClr val="5DBDFF"/>
    <a:srgbClr val="14B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83" d="100"/>
          <a:sy n="83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270630" cy="25908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DROWSY BIRDS</a:t>
            </a:r>
            <a:br>
              <a:rPr lang="en-US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6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Sans Unicode" pitchFamily="34" charset="0"/>
              </a:rPr>
              <a:t>by</a:t>
            </a:r>
            <a:r>
              <a:rPr lang="en-US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Mihai</a:t>
            </a:r>
            <a:r>
              <a:rPr lang="en-US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Eminescu</a:t>
            </a: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62400"/>
            <a:ext cx="6934200" cy="251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E2D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1884</a:t>
            </a:r>
          </a:p>
        </p:txBody>
      </p:sp>
    </p:spTree>
    <p:extLst>
      <p:ext uri="{BB962C8B-B14F-4D97-AF65-F5344CB8AC3E}">
        <p14:creationId xmlns:p14="http://schemas.microsoft.com/office/powerpoint/2010/main" val="35960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52400"/>
            <a:ext cx="4495800" cy="66294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1800" dirty="0"/>
              <a:t>Drowsy birds are seeking rest</a:t>
            </a:r>
          </a:p>
          <a:p>
            <a:pPr marL="137160" indent="0">
              <a:buNone/>
            </a:pPr>
            <a:r>
              <a:rPr lang="en-US" sz="1800" dirty="0"/>
              <a:t>Swarming </a:t>
            </a:r>
            <a:r>
              <a:rPr lang="en-US" sz="1800" dirty="0" err="1"/>
              <a:t>to’ards</a:t>
            </a:r>
            <a:r>
              <a:rPr lang="en-US" sz="1800" dirty="0"/>
              <a:t> the trees in flight</a:t>
            </a:r>
          </a:p>
          <a:p>
            <a:pPr marL="137160" indent="0">
              <a:buNone/>
            </a:pPr>
            <a:r>
              <a:rPr lang="en-US" sz="1800" dirty="0"/>
              <a:t>‘</a:t>
            </a:r>
            <a:r>
              <a:rPr lang="en-US" sz="1800" dirty="0" err="1"/>
              <a:t>Mong</a:t>
            </a:r>
            <a:r>
              <a:rPr lang="en-US" sz="1800" dirty="0"/>
              <a:t> the </a:t>
            </a:r>
            <a:r>
              <a:rPr lang="en-US" sz="1800" dirty="0" err="1"/>
              <a:t>brances</a:t>
            </a:r>
            <a:r>
              <a:rPr lang="en-US" sz="1800" dirty="0"/>
              <a:t> make their </a:t>
            </a:r>
            <a:r>
              <a:rPr lang="en-US" sz="1800" dirty="0" smtClean="0"/>
              <a:t>nest                          		    Hush</a:t>
            </a:r>
            <a:r>
              <a:rPr lang="en-US" sz="1800" dirty="0"/>
              <a:t>, good night</a:t>
            </a:r>
            <a:r>
              <a:rPr lang="en-US" sz="1800" dirty="0" smtClean="0"/>
              <a:t>!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 smtClean="0"/>
              <a:t>Only </a:t>
            </a:r>
            <a:r>
              <a:rPr lang="en-US" sz="1800" dirty="0"/>
              <a:t>springs are sighing deep,</a:t>
            </a:r>
          </a:p>
          <a:p>
            <a:pPr marL="137160" indent="0">
              <a:buNone/>
            </a:pPr>
            <a:r>
              <a:rPr lang="en-US" sz="1800" dirty="0"/>
              <a:t>Silence rules the night-black wood;</a:t>
            </a:r>
          </a:p>
          <a:p>
            <a:pPr marL="137160" indent="0">
              <a:buNone/>
            </a:pPr>
            <a:r>
              <a:rPr lang="en-US" sz="1800" dirty="0"/>
              <a:t>Even gardens are asleep –</a:t>
            </a:r>
          </a:p>
          <a:p>
            <a:pPr marL="137160" indent="0">
              <a:buNone/>
            </a:pPr>
            <a:r>
              <a:rPr lang="en-US" sz="1800" dirty="0"/>
              <a:t>                      </a:t>
            </a:r>
            <a:r>
              <a:rPr lang="en-US" sz="1800" dirty="0" smtClean="0"/>
              <a:t>	          Peace </a:t>
            </a:r>
            <a:r>
              <a:rPr lang="en-US" sz="1800" dirty="0"/>
              <a:t>is good</a:t>
            </a:r>
            <a:r>
              <a:rPr lang="en-US" sz="1800" dirty="0" smtClean="0"/>
              <a:t>!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Swans are sailing on the lake</a:t>
            </a:r>
          </a:p>
          <a:p>
            <a:pPr marL="137160" indent="0">
              <a:buNone/>
            </a:pPr>
            <a:r>
              <a:rPr lang="en-US" sz="1800" dirty="0"/>
              <a:t>Seeking </a:t>
            </a:r>
            <a:r>
              <a:rPr lang="en-US" sz="1800" dirty="0" err="1" smtClean="0"/>
              <a:t>shelter’mong</a:t>
            </a:r>
            <a:r>
              <a:rPr lang="en-US" sz="1800" dirty="0" smtClean="0"/>
              <a:t> </a:t>
            </a:r>
            <a:r>
              <a:rPr lang="en-US" sz="1800" dirty="0"/>
              <a:t>the rush –</a:t>
            </a:r>
          </a:p>
          <a:p>
            <a:pPr marL="137160" indent="0">
              <a:buNone/>
            </a:pPr>
            <a:r>
              <a:rPr lang="en-US" sz="1800" dirty="0"/>
              <a:t>May your angels keep awake!</a:t>
            </a:r>
          </a:p>
          <a:p>
            <a:pPr marL="137160" indent="0">
              <a:buNone/>
            </a:pPr>
            <a:r>
              <a:rPr lang="en-US" sz="1800" dirty="0"/>
              <a:t>                          </a:t>
            </a:r>
            <a:r>
              <a:rPr lang="en-US" sz="1800" dirty="0" smtClean="0"/>
              <a:t>  Sleep</a:t>
            </a:r>
            <a:r>
              <a:rPr lang="en-US" sz="1800" dirty="0"/>
              <a:t>, hush, hush</a:t>
            </a:r>
            <a:r>
              <a:rPr lang="en-US" sz="1800" dirty="0" smtClean="0"/>
              <a:t>!</a:t>
            </a:r>
          </a:p>
          <a:p>
            <a:pPr marL="137160" indent="0">
              <a:buNone/>
            </a:pPr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Over night’s charmed fairy tale</a:t>
            </a:r>
          </a:p>
          <a:p>
            <a:pPr marL="137160" indent="0">
              <a:buNone/>
            </a:pPr>
            <a:r>
              <a:rPr lang="en-US" sz="1800" dirty="0"/>
              <a:t>Proudly does the moon shed light;</a:t>
            </a:r>
          </a:p>
          <a:p>
            <a:pPr marL="137160" indent="0">
              <a:buNone/>
            </a:pPr>
            <a:r>
              <a:rPr lang="en-US" sz="1800" dirty="0"/>
              <a:t>Dreams and harmony prevail, --</a:t>
            </a:r>
          </a:p>
          <a:p>
            <a:pPr marL="137160" indent="0">
              <a:buNone/>
            </a:pPr>
            <a:r>
              <a:rPr lang="en-US" sz="1800" dirty="0"/>
              <a:t>                         </a:t>
            </a:r>
            <a:r>
              <a:rPr lang="en-US" sz="1800" dirty="0" smtClean="0"/>
              <a:t>         So</a:t>
            </a:r>
            <a:r>
              <a:rPr lang="en-US" sz="1800" dirty="0"/>
              <a:t>, good night!</a:t>
            </a:r>
          </a:p>
          <a:p>
            <a:pPr marL="137160" indent="0" algn="just">
              <a:buNone/>
            </a:pPr>
            <a:endParaRPr lang="en-US" sz="2400" dirty="0"/>
          </a:p>
          <a:p>
            <a:pPr marL="137160" indent="0" algn="just">
              <a:buNone/>
            </a:pP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381000"/>
            <a:ext cx="4648200" cy="62484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000" dirty="0" err="1"/>
              <a:t>Somnoroase</a:t>
            </a:r>
            <a:r>
              <a:rPr lang="en-US" sz="2000" dirty="0"/>
              <a:t> </a:t>
            </a:r>
            <a:r>
              <a:rPr lang="en-US" sz="2000" dirty="0" err="1"/>
              <a:t>păsărele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Pe</a:t>
            </a:r>
            <a:r>
              <a:rPr lang="en-US" sz="2000" dirty="0"/>
              <a:t> la </a:t>
            </a:r>
            <a:r>
              <a:rPr lang="en-US" sz="2000" dirty="0" err="1"/>
              <a:t>cuiburi</a:t>
            </a:r>
            <a:r>
              <a:rPr lang="en-US" sz="2000" dirty="0"/>
              <a:t> se </a:t>
            </a:r>
            <a:r>
              <a:rPr lang="en-US" sz="2000" dirty="0" err="1"/>
              <a:t>adună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Se </a:t>
            </a:r>
            <a:r>
              <a:rPr lang="en-US" sz="2000" dirty="0" err="1"/>
              <a:t>ascund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rămurele</a:t>
            </a:r>
            <a:r>
              <a:rPr lang="en-US" sz="2000" dirty="0"/>
              <a:t> –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Noapte</a:t>
            </a:r>
            <a:r>
              <a:rPr lang="en-US" sz="2000" dirty="0"/>
              <a:t> </a:t>
            </a:r>
            <a:r>
              <a:rPr lang="en-US" sz="2000" dirty="0" err="1"/>
              <a:t>bună</a:t>
            </a:r>
            <a:r>
              <a:rPr lang="en-US" sz="2000" dirty="0"/>
              <a:t>!</a:t>
            </a:r>
          </a:p>
          <a:p>
            <a:pPr marL="137160" indent="0">
              <a:buNone/>
            </a:pPr>
            <a:endParaRPr lang="ro-RO" sz="2000" dirty="0" smtClean="0"/>
          </a:p>
          <a:p>
            <a:pPr marL="137160" indent="0">
              <a:buNone/>
            </a:pPr>
            <a:r>
              <a:rPr lang="en-US" sz="2000" dirty="0" err="1" smtClean="0"/>
              <a:t>Doar</a:t>
            </a:r>
            <a:r>
              <a:rPr lang="en-US" sz="2000" dirty="0" smtClean="0"/>
              <a:t> </a:t>
            </a:r>
            <a:r>
              <a:rPr lang="en-US" sz="2000" dirty="0" err="1"/>
              <a:t>izvoarele</a:t>
            </a:r>
            <a:r>
              <a:rPr lang="en-US" sz="2000" dirty="0"/>
              <a:t> </a:t>
            </a:r>
            <a:r>
              <a:rPr lang="en-US" sz="2000" dirty="0" err="1"/>
              <a:t>suspină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en-US" sz="2000" dirty="0" err="1"/>
              <a:t>codrul</a:t>
            </a:r>
            <a:r>
              <a:rPr lang="en-US" sz="2000" dirty="0"/>
              <a:t> </a:t>
            </a:r>
            <a:r>
              <a:rPr lang="en-US" sz="2000" dirty="0" err="1"/>
              <a:t>negru</a:t>
            </a:r>
            <a:r>
              <a:rPr lang="en-US" sz="2000" dirty="0"/>
              <a:t> </a:t>
            </a:r>
            <a:r>
              <a:rPr lang="en-US" sz="2000" dirty="0" err="1"/>
              <a:t>tace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Dorm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florile’n</a:t>
            </a:r>
            <a:r>
              <a:rPr lang="en-US" sz="2000" dirty="0"/>
              <a:t> </a:t>
            </a:r>
            <a:r>
              <a:rPr lang="en-US" sz="2000" dirty="0" err="1"/>
              <a:t>grădină</a:t>
            </a:r>
            <a:r>
              <a:rPr lang="en-US" sz="2000" dirty="0"/>
              <a:t> –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Dormi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pace!</a:t>
            </a:r>
          </a:p>
          <a:p>
            <a:pPr marL="137160" indent="0">
              <a:buNone/>
            </a:pPr>
            <a:endParaRPr lang="ro-RO" sz="2000" dirty="0" smtClean="0"/>
          </a:p>
          <a:p>
            <a:pPr marL="137160" indent="0">
              <a:buNone/>
            </a:pPr>
            <a:r>
              <a:rPr lang="en-US" sz="2000" dirty="0" err="1" smtClean="0"/>
              <a:t>Trece</a:t>
            </a:r>
            <a:r>
              <a:rPr lang="en-US" sz="2000" dirty="0" smtClean="0"/>
              <a:t> </a:t>
            </a:r>
            <a:r>
              <a:rPr lang="en-US" sz="2000" dirty="0" err="1"/>
              <a:t>lebăda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ape</a:t>
            </a:r>
            <a:br>
              <a:rPr lang="en-US" sz="2000" dirty="0"/>
            </a:b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trestii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se </a:t>
            </a:r>
            <a:r>
              <a:rPr lang="en-US" sz="2000" dirty="0" err="1"/>
              <a:t>culce</a:t>
            </a:r>
            <a:r>
              <a:rPr lang="en-US" sz="2000" dirty="0"/>
              <a:t> –</a:t>
            </a:r>
            <a:br>
              <a:rPr lang="en-US" sz="2000" dirty="0"/>
            </a:br>
            <a:r>
              <a:rPr lang="en-US" sz="2000" dirty="0"/>
              <a:t>Fie-</a:t>
            </a:r>
            <a:r>
              <a:rPr lang="en-US" sz="2000" dirty="0" err="1"/>
              <a:t>ţi</a:t>
            </a:r>
            <a:r>
              <a:rPr lang="en-US" sz="2000" dirty="0"/>
              <a:t> </a:t>
            </a:r>
            <a:r>
              <a:rPr lang="en-US" sz="2000" dirty="0" err="1"/>
              <a:t>îngerii</a:t>
            </a:r>
            <a:r>
              <a:rPr lang="en-US" sz="2000" dirty="0"/>
              <a:t> </a:t>
            </a:r>
            <a:r>
              <a:rPr lang="en-US" sz="2000" dirty="0" err="1"/>
              <a:t>aproape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Somnul</a:t>
            </a:r>
            <a:r>
              <a:rPr lang="en-US" sz="2000" dirty="0"/>
              <a:t> </a:t>
            </a:r>
            <a:r>
              <a:rPr lang="en-US" sz="2000" dirty="0" err="1"/>
              <a:t>dulce</a:t>
            </a:r>
            <a:r>
              <a:rPr lang="en-US" sz="2000" dirty="0"/>
              <a:t>!</a:t>
            </a:r>
          </a:p>
          <a:p>
            <a:pPr marL="137160" indent="0">
              <a:buNone/>
            </a:pPr>
            <a:endParaRPr lang="ro-RO" sz="2000" dirty="0" smtClean="0"/>
          </a:p>
          <a:p>
            <a:pPr marL="137160" indent="0">
              <a:buNone/>
            </a:pPr>
            <a:r>
              <a:rPr lang="en-US" sz="2000" dirty="0" err="1" smtClean="0"/>
              <a:t>Peste</a:t>
            </a:r>
            <a:r>
              <a:rPr lang="en-US" sz="2000" dirty="0" smtClean="0"/>
              <a:t>-a </a:t>
            </a:r>
            <a:r>
              <a:rPr lang="en-US" sz="2000" dirty="0" err="1"/>
              <a:t>nopţii</a:t>
            </a:r>
            <a:r>
              <a:rPr lang="en-US" sz="2000" dirty="0"/>
              <a:t> </a:t>
            </a:r>
            <a:r>
              <a:rPr lang="en-US" sz="2000" dirty="0" err="1"/>
              <a:t>feerie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Se </a:t>
            </a:r>
            <a:r>
              <a:rPr lang="en-US" sz="2000" dirty="0" err="1"/>
              <a:t>ridică</a:t>
            </a:r>
            <a:r>
              <a:rPr lang="en-US" sz="2000" dirty="0"/>
              <a:t> </a:t>
            </a:r>
            <a:r>
              <a:rPr lang="en-US" sz="2000" dirty="0" err="1"/>
              <a:t>mândra</a:t>
            </a:r>
            <a:r>
              <a:rPr lang="en-US" sz="2000" dirty="0"/>
              <a:t> </a:t>
            </a:r>
            <a:r>
              <a:rPr lang="en-US" sz="2000" dirty="0" err="1"/>
              <a:t>lună</a:t>
            </a:r>
            <a:r>
              <a:rPr lang="en-US" sz="2000" dirty="0"/>
              <a:t>, </a:t>
            </a:r>
            <a:br>
              <a:rPr lang="en-US" sz="2000" dirty="0"/>
            </a:br>
            <a:r>
              <a:rPr lang="en-US" sz="2000" dirty="0" err="1"/>
              <a:t>Totu</a:t>
            </a:r>
            <a:r>
              <a:rPr lang="en-US" sz="2000" dirty="0"/>
              <a:t>-i </a:t>
            </a:r>
            <a:r>
              <a:rPr lang="en-US" sz="2000" dirty="0" err="1"/>
              <a:t>vis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armonie</a:t>
            </a:r>
            <a:r>
              <a:rPr lang="en-US" sz="2000" dirty="0"/>
              <a:t> –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Noapte</a:t>
            </a:r>
            <a:r>
              <a:rPr lang="en-US" sz="2000" dirty="0"/>
              <a:t> </a:t>
            </a:r>
            <a:r>
              <a:rPr lang="en-US" sz="2000" dirty="0" err="1"/>
              <a:t>bună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2223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685800"/>
          </a:xfrm>
        </p:spPr>
        <p:txBody>
          <a:bodyPr/>
          <a:lstStyle/>
          <a:p>
            <a:r>
              <a:rPr lang="en-US" dirty="0"/>
              <a:t>There are 4 </a:t>
            </a:r>
            <a:r>
              <a:rPr lang="en-US" dirty="0" smtClean="0"/>
              <a:t>stanzas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Each stanza is </a:t>
            </a:r>
            <a:r>
              <a:rPr lang="ro-RO" sz="2800" dirty="0" smtClean="0"/>
              <a:t>made up of</a:t>
            </a:r>
            <a:r>
              <a:rPr lang="en-US" sz="2800" dirty="0" smtClean="0"/>
              <a:t>:</a:t>
            </a:r>
          </a:p>
          <a:p>
            <a:pPr marL="530352" indent="-457200">
              <a:buFont typeface="Wingdings" pitchFamily="2" charset="2"/>
              <a:buChar char="v"/>
            </a:pPr>
            <a:r>
              <a:rPr lang="en-US" sz="2800" dirty="0" smtClean="0"/>
              <a:t>three </a:t>
            </a:r>
            <a:r>
              <a:rPr lang="en-US" sz="2800" dirty="0"/>
              <a:t>verses of eight syllables </a:t>
            </a:r>
            <a:endParaRPr lang="ro-RO" sz="2800" dirty="0" smtClean="0"/>
          </a:p>
          <a:p>
            <a:pPr marL="530352" indent="-457200">
              <a:buFont typeface="Wingdings" pitchFamily="2" charset="2"/>
              <a:buChar char="v"/>
            </a:pPr>
            <a:r>
              <a:rPr lang="en-US" sz="2800" dirty="0" smtClean="0"/>
              <a:t>one </a:t>
            </a:r>
            <a:r>
              <a:rPr lang="ro-RO" sz="2800" dirty="0" smtClean="0"/>
              <a:t>verse </a:t>
            </a:r>
            <a:r>
              <a:rPr lang="en-US" sz="2800" dirty="0" smtClean="0"/>
              <a:t>of three</a:t>
            </a:r>
            <a:r>
              <a:rPr lang="ro-RO" sz="2800" dirty="0" smtClean="0"/>
              <a:t> </a:t>
            </a:r>
            <a:r>
              <a:rPr lang="en-US" sz="2800" dirty="0"/>
              <a:t>syllables.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ro-RO" sz="2800" dirty="0" smtClean="0"/>
              <a:t>NB!</a:t>
            </a:r>
            <a:r>
              <a:rPr lang="en-US" sz="2800" dirty="0" smtClean="0"/>
              <a:t> The translated version has only 7</a:t>
            </a:r>
            <a:r>
              <a:rPr lang="ro-RO" sz="2800" dirty="0" smtClean="0"/>
              <a:t> </a:t>
            </a:r>
            <a:r>
              <a:rPr lang="en-US" sz="2800" dirty="0" smtClean="0"/>
              <a:t>(seven) syllables, due to </a:t>
            </a:r>
            <a:r>
              <a:rPr lang="ro-RO" sz="2800" dirty="0" smtClean="0"/>
              <a:t>translation reasons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8122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Syllables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   1  </a:t>
            </a:r>
            <a:r>
              <a:rPr lang="ro-RO" dirty="0" smtClean="0"/>
              <a:t> </a:t>
            </a:r>
            <a:r>
              <a:rPr lang="en-US" dirty="0" smtClean="0"/>
              <a:t>  </a:t>
            </a:r>
            <a:r>
              <a:rPr lang="ro-RO" dirty="0" smtClean="0"/>
              <a:t>   </a:t>
            </a:r>
            <a:r>
              <a:rPr lang="en-US" dirty="0" smtClean="0"/>
              <a:t>2   </a:t>
            </a: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ro-RO" dirty="0" smtClean="0"/>
              <a:t>  </a:t>
            </a:r>
            <a:r>
              <a:rPr lang="en-US" dirty="0" smtClean="0"/>
              <a:t>3    </a:t>
            </a: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ro-RO" dirty="0" smtClean="0"/>
              <a:t>  </a:t>
            </a:r>
            <a:r>
              <a:rPr lang="en-US" dirty="0" smtClean="0"/>
              <a:t>4    </a:t>
            </a:r>
            <a:r>
              <a:rPr lang="ro-RO" dirty="0" smtClean="0"/>
              <a:t>  </a:t>
            </a:r>
            <a:r>
              <a:rPr lang="en-US" dirty="0" smtClean="0"/>
              <a:t>5     </a:t>
            </a:r>
            <a:r>
              <a:rPr lang="ro-RO" dirty="0" smtClean="0"/>
              <a:t>  </a:t>
            </a:r>
            <a:r>
              <a:rPr lang="en-US" dirty="0" smtClean="0"/>
              <a:t>6     </a:t>
            </a:r>
            <a:r>
              <a:rPr lang="ro-RO" dirty="0" smtClean="0"/>
              <a:t>  </a:t>
            </a:r>
            <a:r>
              <a:rPr lang="en-US" dirty="0" smtClean="0"/>
              <a:t>7 </a:t>
            </a:r>
          </a:p>
          <a:p>
            <a:pPr marL="137160" indent="0">
              <a:buNone/>
            </a:pPr>
            <a:r>
              <a:rPr lang="en-US" sz="2400" dirty="0" err="1" smtClean="0"/>
              <a:t>Drow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err="1" smtClean="0"/>
              <a:t>sy</a:t>
            </a:r>
            <a:r>
              <a:rPr lang="ro-RO" sz="2400" dirty="0" smtClean="0"/>
              <a:t> – </a:t>
            </a:r>
            <a:r>
              <a:rPr lang="en-US" sz="2400" dirty="0" smtClean="0"/>
              <a:t>birds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are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see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king</a:t>
            </a:r>
            <a:r>
              <a:rPr lang="ro-RO" sz="2400" dirty="0" smtClean="0"/>
              <a:t> </a:t>
            </a:r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smtClean="0"/>
              <a:t>rest,</a:t>
            </a:r>
          </a:p>
          <a:p>
            <a:pPr marL="137160" indent="0">
              <a:buNone/>
            </a:pPr>
            <a:r>
              <a:rPr lang="en-US" sz="2400" dirty="0" smtClean="0"/>
              <a:t>   1       </a:t>
            </a:r>
            <a:r>
              <a:rPr lang="ro-RO" sz="2400" dirty="0" smtClean="0"/>
              <a:t>      </a:t>
            </a:r>
            <a:r>
              <a:rPr lang="en-US" sz="2400" dirty="0" smtClean="0"/>
              <a:t>2           3        </a:t>
            </a:r>
            <a:r>
              <a:rPr lang="ro-RO" sz="2400" dirty="0" smtClean="0"/>
              <a:t>   </a:t>
            </a:r>
            <a:r>
              <a:rPr lang="en-US" sz="2400" dirty="0" smtClean="0"/>
              <a:t>4      </a:t>
            </a:r>
            <a:r>
              <a:rPr lang="ro-RO" sz="2400" dirty="0" smtClean="0"/>
              <a:t>   </a:t>
            </a:r>
            <a:r>
              <a:rPr lang="en-US" sz="2400" dirty="0" smtClean="0"/>
              <a:t>5     </a:t>
            </a:r>
            <a:r>
              <a:rPr lang="ro-RO" sz="2400" dirty="0" smtClean="0"/>
              <a:t>   </a:t>
            </a:r>
            <a:r>
              <a:rPr lang="en-US" sz="2400" dirty="0" smtClean="0"/>
              <a:t>6  </a:t>
            </a:r>
            <a:r>
              <a:rPr lang="ro-RO" sz="2400" dirty="0" smtClean="0"/>
              <a:t>    </a:t>
            </a:r>
            <a:r>
              <a:rPr lang="en-US" sz="2400" dirty="0" smtClean="0"/>
              <a:t>  7    </a:t>
            </a:r>
            <a:endParaRPr lang="en-US" sz="2400" dirty="0"/>
          </a:p>
          <a:p>
            <a:pPr marL="137160" indent="0">
              <a:buNone/>
            </a:pPr>
            <a:r>
              <a:rPr lang="en-US" sz="2400" dirty="0" err="1" smtClean="0"/>
              <a:t>Swar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err="1" smtClean="0"/>
              <a:t>ming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t</a:t>
            </a:r>
            <a:r>
              <a:rPr lang="ro-RO" sz="2400" dirty="0" smtClean="0"/>
              <a:t>o</a:t>
            </a:r>
            <a:r>
              <a:rPr lang="en-US" sz="2400" dirty="0" smtClean="0"/>
              <a:t>;</a:t>
            </a:r>
            <a:r>
              <a:rPr lang="en-US" sz="2400" dirty="0" err="1" smtClean="0"/>
              <a:t>ards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the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trees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in</a:t>
            </a:r>
            <a:r>
              <a:rPr lang="ro-RO" sz="2400" dirty="0" smtClean="0"/>
              <a:t> </a:t>
            </a:r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smtClean="0"/>
              <a:t>flight</a:t>
            </a:r>
          </a:p>
          <a:p>
            <a:pPr marL="137160" indent="0">
              <a:buNone/>
            </a:pPr>
            <a:r>
              <a:rPr lang="en-US" sz="2400" dirty="0" smtClean="0"/>
              <a:t>    1       </a:t>
            </a:r>
            <a:r>
              <a:rPr lang="ro-RO" sz="2400" dirty="0" smtClean="0"/>
              <a:t>     </a:t>
            </a:r>
            <a:r>
              <a:rPr lang="en-US" sz="2400" dirty="0" smtClean="0"/>
              <a:t>2       </a:t>
            </a:r>
            <a:r>
              <a:rPr lang="ro-RO" sz="2400" dirty="0" smtClean="0"/>
              <a:t>  </a:t>
            </a:r>
            <a:r>
              <a:rPr lang="en-US" sz="2400" dirty="0" smtClean="0"/>
              <a:t>3      </a:t>
            </a:r>
            <a:r>
              <a:rPr lang="ro-RO" sz="2400" dirty="0" smtClean="0"/>
              <a:t>   </a:t>
            </a:r>
            <a:r>
              <a:rPr lang="en-US" sz="2400" dirty="0" smtClean="0"/>
              <a:t> 4       </a:t>
            </a:r>
            <a:r>
              <a:rPr lang="ro-RO" sz="2400" dirty="0" smtClean="0"/>
              <a:t>   </a:t>
            </a:r>
            <a:r>
              <a:rPr lang="en-US" sz="2400" dirty="0" smtClean="0"/>
              <a:t>5         </a:t>
            </a:r>
            <a:r>
              <a:rPr lang="ro-RO" sz="2400" dirty="0" smtClean="0"/>
              <a:t>   </a:t>
            </a:r>
            <a:r>
              <a:rPr lang="en-US" sz="2400" dirty="0" smtClean="0"/>
              <a:t>6     </a:t>
            </a:r>
            <a:r>
              <a:rPr lang="ro-RO" sz="2400" dirty="0" smtClean="0"/>
              <a:t>  </a:t>
            </a:r>
            <a:r>
              <a:rPr lang="en-US" sz="2400" dirty="0" smtClean="0"/>
              <a:t> 7</a:t>
            </a:r>
            <a:endParaRPr lang="en-US" sz="2400" dirty="0"/>
          </a:p>
          <a:p>
            <a:pPr marL="137160" indent="0">
              <a:buNone/>
            </a:pPr>
            <a:r>
              <a:rPr lang="en-US" sz="2400" dirty="0" smtClean="0"/>
              <a:t>‘</a:t>
            </a:r>
            <a:r>
              <a:rPr lang="en-US" sz="2400" dirty="0" err="1" smtClean="0"/>
              <a:t>Mong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the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bran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err="1" smtClean="0"/>
              <a:t>ches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make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their</a:t>
            </a:r>
            <a:r>
              <a:rPr lang="ro-RO" sz="2400" dirty="0" smtClean="0"/>
              <a:t> </a:t>
            </a:r>
            <a:r>
              <a:rPr lang="en-US" sz="2400" dirty="0" smtClean="0"/>
              <a:t>–</a:t>
            </a:r>
            <a:r>
              <a:rPr lang="ro-RO" sz="2400" dirty="0" smtClean="0"/>
              <a:t> </a:t>
            </a:r>
            <a:r>
              <a:rPr lang="en-US" sz="2400" dirty="0" smtClean="0"/>
              <a:t>nest</a:t>
            </a:r>
            <a:r>
              <a:rPr lang="ro-RO" sz="2400" dirty="0" smtClean="0"/>
              <a:t> </a:t>
            </a:r>
            <a:endParaRPr lang="en-US" sz="2400" dirty="0" smtClean="0"/>
          </a:p>
          <a:p>
            <a:pPr marL="137160" indent="0">
              <a:buNone/>
            </a:pPr>
            <a:r>
              <a:rPr lang="en-US" sz="2400" dirty="0" smtClean="0"/>
              <a:t>                                      1        </a:t>
            </a:r>
            <a:r>
              <a:rPr lang="ro-RO" sz="2400" dirty="0" smtClean="0"/>
              <a:t>   </a:t>
            </a:r>
            <a:r>
              <a:rPr lang="en-US" sz="2400" dirty="0" smtClean="0"/>
              <a:t> 2       </a:t>
            </a:r>
            <a:r>
              <a:rPr lang="ro-RO" sz="2400" dirty="0" smtClean="0"/>
              <a:t>    </a:t>
            </a:r>
            <a:r>
              <a:rPr lang="en-US" sz="2400" dirty="0" smtClean="0"/>
              <a:t>3</a:t>
            </a:r>
            <a:endParaRPr lang="en-US" sz="2400" dirty="0"/>
          </a:p>
          <a:p>
            <a:pPr marL="137160" indent="0">
              <a:buNone/>
            </a:pPr>
            <a:r>
              <a:rPr lang="en-US" sz="2400" dirty="0" smtClean="0"/>
              <a:t>                                  Hush,</a:t>
            </a:r>
            <a:r>
              <a:rPr lang="ro-RO" sz="2400" dirty="0" smtClean="0"/>
              <a:t> </a:t>
            </a:r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smtClean="0"/>
              <a:t>good</a:t>
            </a:r>
            <a:r>
              <a:rPr lang="ro-RO" sz="2400" dirty="0" smtClean="0"/>
              <a:t> </a:t>
            </a:r>
            <a:r>
              <a:rPr lang="en-US" sz="2400" dirty="0" smtClean="0"/>
              <a:t>-</a:t>
            </a:r>
            <a:r>
              <a:rPr lang="ro-RO" sz="2400" dirty="0" smtClean="0"/>
              <a:t> </a:t>
            </a:r>
            <a:r>
              <a:rPr lang="en-US" sz="2400" dirty="0" smtClean="0"/>
              <a:t>night!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429710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Rhyme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696200" cy="3621426"/>
          </a:xfrm>
        </p:spPr>
        <p:txBody>
          <a:bodyPr/>
          <a:lstStyle/>
          <a:p>
            <a:pPr marL="137160" indent="0" algn="just">
              <a:buNone/>
            </a:pPr>
            <a:r>
              <a:rPr lang="en-US" sz="3600" dirty="0">
                <a:solidFill>
                  <a:srgbClr val="99CCFF"/>
                </a:solidFill>
              </a:rPr>
              <a:t>Drowsy birds are seeking rest</a:t>
            </a:r>
          </a:p>
          <a:p>
            <a:pPr marL="137160" indent="0" algn="just">
              <a:buNone/>
            </a:pPr>
            <a:r>
              <a:rPr lang="en-US" sz="3600" dirty="0">
                <a:solidFill>
                  <a:srgbClr val="66FF99"/>
                </a:solidFill>
              </a:rPr>
              <a:t>Swarming </a:t>
            </a:r>
            <a:r>
              <a:rPr lang="en-US" sz="3600" dirty="0" err="1">
                <a:solidFill>
                  <a:srgbClr val="66FF99"/>
                </a:solidFill>
              </a:rPr>
              <a:t>to’ards</a:t>
            </a:r>
            <a:r>
              <a:rPr lang="en-US" sz="3600" dirty="0">
                <a:solidFill>
                  <a:srgbClr val="66FF99"/>
                </a:solidFill>
              </a:rPr>
              <a:t> the trees in flight</a:t>
            </a:r>
          </a:p>
          <a:p>
            <a:pPr marL="137160" indent="0" algn="just">
              <a:buNone/>
            </a:pPr>
            <a:r>
              <a:rPr lang="en-US" sz="3600" dirty="0">
                <a:solidFill>
                  <a:srgbClr val="99CCFF"/>
                </a:solidFill>
              </a:rPr>
              <a:t>‘</a:t>
            </a:r>
            <a:r>
              <a:rPr lang="en-US" sz="3600" dirty="0" err="1">
                <a:solidFill>
                  <a:srgbClr val="99CCFF"/>
                </a:solidFill>
              </a:rPr>
              <a:t>Mong</a:t>
            </a:r>
            <a:r>
              <a:rPr lang="en-US" sz="3600" dirty="0">
                <a:solidFill>
                  <a:srgbClr val="99CCFF"/>
                </a:solidFill>
              </a:rPr>
              <a:t> the </a:t>
            </a:r>
            <a:r>
              <a:rPr lang="en-US" sz="3600" dirty="0" err="1">
                <a:solidFill>
                  <a:srgbClr val="99CCFF"/>
                </a:solidFill>
              </a:rPr>
              <a:t>brances</a:t>
            </a:r>
            <a:r>
              <a:rPr lang="en-US" sz="3600" dirty="0">
                <a:solidFill>
                  <a:srgbClr val="99CCFF"/>
                </a:solidFill>
              </a:rPr>
              <a:t> make their nest                          </a:t>
            </a:r>
            <a:r>
              <a:rPr lang="en-US" sz="3600" dirty="0"/>
              <a:t>		</a:t>
            </a:r>
            <a:r>
              <a:rPr lang="en-US" sz="3600" dirty="0">
                <a:solidFill>
                  <a:srgbClr val="92D050"/>
                </a:solidFill>
              </a:rPr>
              <a:t>    </a:t>
            </a:r>
            <a:r>
              <a:rPr lang="en-US" sz="3600" dirty="0">
                <a:solidFill>
                  <a:srgbClr val="66FF99"/>
                </a:solidFill>
              </a:rPr>
              <a:t>Hush, good night</a:t>
            </a:r>
            <a:r>
              <a:rPr lang="en-US" sz="3600" dirty="0" smtClean="0">
                <a:solidFill>
                  <a:srgbClr val="66FF99"/>
                </a:solidFill>
              </a:rPr>
              <a:t>!</a:t>
            </a:r>
            <a:endParaRPr lang="ro-RO" sz="3600" dirty="0" smtClean="0">
              <a:solidFill>
                <a:srgbClr val="66FF99"/>
              </a:solidFill>
            </a:endParaRPr>
          </a:p>
          <a:p>
            <a:pPr marL="137160" indent="0" algn="just">
              <a:buNone/>
            </a:pPr>
            <a:endParaRPr lang="ro-RO" sz="3600" dirty="0">
              <a:solidFill>
                <a:srgbClr val="66FF99"/>
              </a:solidFill>
            </a:endParaRPr>
          </a:p>
          <a:p>
            <a:pPr marL="137160" indent="0" algn="just">
              <a:buNone/>
            </a:pPr>
            <a:r>
              <a:rPr lang="ro-RO" sz="2000" dirty="0" smtClean="0"/>
              <a:t>ABAB </a:t>
            </a:r>
            <a:r>
              <a:rPr lang="ro-RO" sz="2000" dirty="0" err="1" smtClean="0"/>
              <a:t>end</a:t>
            </a:r>
            <a:r>
              <a:rPr lang="ro-RO" sz="2000" dirty="0" smtClean="0"/>
              <a:t> </a:t>
            </a:r>
            <a:r>
              <a:rPr lang="ro-RO" sz="2000" dirty="0" err="1" smtClean="0"/>
              <a:t>rhyme</a:t>
            </a:r>
            <a:endParaRPr lang="en-US" sz="2000" dirty="0"/>
          </a:p>
          <a:p>
            <a:pPr marL="137160" indent="0" algn="just">
              <a:buNone/>
            </a:pP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286311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082" y="1752599"/>
            <a:ext cx="85066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E</a:t>
            </a:r>
            <a:r>
              <a:rPr lang="en-US" sz="2800" dirty="0" smtClean="0"/>
              <a:t>ach stanza </a:t>
            </a:r>
            <a:r>
              <a:rPr lang="en-US" sz="2800" dirty="0"/>
              <a:t>ends with a formula that is commonly said before bedtime: </a:t>
            </a:r>
            <a:endParaRPr lang="en-US" sz="2800" dirty="0" smtClean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“Hush</a:t>
            </a:r>
            <a:r>
              <a:rPr lang="en-US" sz="2800" dirty="0"/>
              <a:t>, good night</a:t>
            </a:r>
            <a:r>
              <a:rPr lang="en-US" sz="2800" dirty="0" smtClean="0"/>
              <a:t>!”</a:t>
            </a:r>
            <a:endParaRPr lang="ro-RO" sz="2800" dirty="0" smtClean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“Peace </a:t>
            </a:r>
            <a:r>
              <a:rPr lang="en-US" sz="2800" dirty="0"/>
              <a:t>is good</a:t>
            </a:r>
            <a:r>
              <a:rPr lang="en-US" sz="2800" dirty="0" smtClean="0"/>
              <a:t>!”</a:t>
            </a:r>
            <a:endParaRPr lang="ro-RO" sz="2800" dirty="0" smtClean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 “Sleep</a:t>
            </a:r>
            <a:r>
              <a:rPr lang="en-US" sz="2800" dirty="0"/>
              <a:t>, hush, hush</a:t>
            </a:r>
            <a:r>
              <a:rPr lang="en-US" sz="2800" dirty="0" smtClean="0"/>
              <a:t>!”</a:t>
            </a:r>
            <a:endParaRPr lang="ro-RO" sz="2800" dirty="0" smtClean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“So</a:t>
            </a:r>
            <a:r>
              <a:rPr lang="en-US" sz="2800" dirty="0"/>
              <a:t>, good night</a:t>
            </a:r>
            <a:r>
              <a:rPr lang="en-US" sz="2800" dirty="0" smtClean="0"/>
              <a:t>!”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10470"/>
            <a:ext cx="3256588" cy="18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772400" cy="51054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the personal pronoun in the second person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suggests that the work is actually a bedtime poem for a dear person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is in the Romanian version of the poem. 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361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Figures of speech</a:t>
            </a:r>
            <a:endParaRPr lang="ro-RO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348409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4400" dirty="0" smtClean="0"/>
              <a:t>Epithets</a:t>
            </a:r>
            <a:endParaRPr lang="en-US" sz="4400" dirty="0"/>
          </a:p>
          <a:p>
            <a:r>
              <a:rPr lang="en-US" sz="4400" dirty="0" smtClean="0"/>
              <a:t>Personifications</a:t>
            </a:r>
            <a:endParaRPr lang="en-US" sz="4400" dirty="0"/>
          </a:p>
          <a:p>
            <a:r>
              <a:rPr lang="en-US" sz="4400" dirty="0" smtClean="0"/>
              <a:t>Repetition</a:t>
            </a:r>
            <a:r>
              <a:rPr lang="ro-RO" sz="4400" dirty="0" smtClean="0"/>
              <a:t>s</a:t>
            </a:r>
            <a:endParaRPr lang="en-US" sz="4400" dirty="0"/>
          </a:p>
          <a:p>
            <a:r>
              <a:rPr lang="en-US" sz="4400" dirty="0" smtClean="0"/>
              <a:t>Metaphors</a:t>
            </a:r>
            <a:endParaRPr lang="en-US" sz="44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794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Epithets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“drowsy birds”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“night’s charmed fairy tale”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“night black-wood”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13" y="1828800"/>
            <a:ext cx="2585357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58" y="3951175"/>
            <a:ext cx="2118465" cy="2118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Personifications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“springs are sighing deep” 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“</a:t>
            </a:r>
            <a:r>
              <a:rPr lang="en-US" dirty="0"/>
              <a:t>gardens are asleep”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298704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0"/>
            <a:ext cx="3217403" cy="1266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65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“hush, hush”…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“Good night!”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85" y="3810000"/>
            <a:ext cx="41910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5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2747665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Mihai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Eminescu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(1850 - 1889)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regarded as the greatest and the most famous Romanian poet. His life, work and poetry strongly influenced the Romanian culture.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poems are widely studied in Romanian schools and have been translated in over 60 languages.</a:t>
            </a:r>
          </a:p>
        </p:txBody>
      </p:sp>
    </p:spTree>
    <p:extLst>
      <p:ext uri="{BB962C8B-B14F-4D97-AF65-F5344CB8AC3E}">
        <p14:creationId xmlns:p14="http://schemas.microsoft.com/office/powerpoint/2010/main" val="3649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22" y="1219200"/>
            <a:ext cx="5791200" cy="2911191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Over </a:t>
            </a:r>
            <a:r>
              <a:rPr lang="en-US" dirty="0"/>
              <a:t>night’s charmed fairy tale</a:t>
            </a:r>
          </a:p>
          <a:p>
            <a:pPr marL="137160" indent="0">
              <a:buNone/>
            </a:pPr>
            <a:r>
              <a:rPr lang="en-US" dirty="0"/>
              <a:t>Proudly does the moon shed light;</a:t>
            </a:r>
          </a:p>
          <a:p>
            <a:pPr marL="137160" indent="0">
              <a:buNone/>
            </a:pPr>
            <a:r>
              <a:rPr lang="en-US" dirty="0">
                <a:solidFill>
                  <a:srgbClr val="99CCFF"/>
                </a:solidFill>
              </a:rPr>
              <a:t>Dreams and harmony prevail, --</a:t>
            </a:r>
          </a:p>
          <a:p>
            <a:pPr marL="137160" indent="0">
              <a:buNone/>
            </a:pPr>
            <a:r>
              <a:rPr lang="en-US" dirty="0"/>
              <a:t>                                  So, good night!</a:t>
            </a:r>
          </a:p>
          <a:p>
            <a:pPr marL="137160" indent="0">
              <a:buNone/>
            </a:pP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82237"/>
            <a:ext cx="3862240" cy="2892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</a:t>
            </a:r>
            <a:r>
              <a:rPr lang="ro-RO" dirty="0" smtClean="0"/>
              <a:t> you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624" y="541467"/>
            <a:ext cx="8062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Mihai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Eminescu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Romantic poet, novelist and journalist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untimely death and his bohemian lifestyle (he never pursued a degree, a position, a wife or fortune) had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associated him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the Romantic figure of the genius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poetry was 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published 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16.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5477294" cy="3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8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Mihai</a:t>
            </a:r>
            <a:r>
              <a:rPr lang="en-US" dirty="0" smtClean="0"/>
              <a:t> </a:t>
            </a:r>
            <a:r>
              <a:rPr lang="en-US" dirty="0" err="1" smtClean="0"/>
              <a:t>Eminescu’s</a:t>
            </a:r>
            <a:r>
              <a:rPr lang="en-US" dirty="0" smtClean="0"/>
              <a:t> Statues</a:t>
            </a:r>
            <a:br>
              <a:rPr lang="en-US" dirty="0" smtClean="0"/>
            </a:br>
            <a:r>
              <a:rPr lang="en-US" dirty="0" smtClean="0"/>
              <a:t>across Europe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2362200"/>
            <a:ext cx="2819400" cy="375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0" y="2362200"/>
            <a:ext cx="2874819" cy="3747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9812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Switzerland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7289" y="198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25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06" y="2209800"/>
            <a:ext cx="5747188" cy="409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838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Eminescu's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Linden Tree </a:t>
            </a:r>
            <a:r>
              <a:rPr lang="en-US" sz="2000" dirty="0"/>
              <a:t>is one of the country's most famous natural </a:t>
            </a:r>
            <a:r>
              <a:rPr lang="en-US" sz="2000" dirty="0" smtClean="0"/>
              <a:t>landmarks and it is </a:t>
            </a:r>
            <a:r>
              <a:rPr lang="en-US" sz="2000" dirty="0"/>
              <a:t>in </a:t>
            </a:r>
            <a:r>
              <a:rPr lang="en-US" sz="2000" dirty="0" smtClean="0"/>
              <a:t>Iasi. </a:t>
            </a:r>
            <a:r>
              <a:rPr lang="en-US" sz="2000" dirty="0"/>
              <a:t>Just imagine, a linden tree that is 150 </a:t>
            </a:r>
            <a:r>
              <a:rPr lang="en-US" sz="2000" dirty="0" smtClean="0"/>
              <a:t>years old! You </a:t>
            </a:r>
            <a:r>
              <a:rPr lang="en-US" sz="2000" dirty="0"/>
              <a:t>need more than </a:t>
            </a:r>
            <a:r>
              <a:rPr lang="en-US" sz="2000" dirty="0" smtClean="0"/>
              <a:t>3 men </a:t>
            </a:r>
            <a:r>
              <a:rPr lang="en-US" sz="2000" dirty="0"/>
              <a:t>to </a:t>
            </a:r>
            <a:r>
              <a:rPr lang="en-US" sz="2000" dirty="0" smtClean="0"/>
              <a:t>hold hands around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98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3035536" cy="4343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5181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His poems have a </a:t>
            </a:r>
            <a:r>
              <a:rPr lang="ro-RO" sz="2800" dirty="0" err="1" smtClean="0"/>
              <a:t>wide</a:t>
            </a:r>
            <a:r>
              <a:rPr lang="en-US" sz="2800" dirty="0" smtClean="0"/>
              <a:t> </a:t>
            </a:r>
            <a:r>
              <a:rPr lang="en-US" sz="2800" dirty="0"/>
              <a:t>range of </a:t>
            </a:r>
            <a:r>
              <a:rPr lang="en-US" sz="2800" dirty="0" smtClean="0"/>
              <a:t>themes:</a:t>
            </a:r>
            <a:endParaRPr lang="ro-RO" sz="2800" dirty="0" smtClean="0"/>
          </a:p>
          <a:p>
            <a:pPr algn="just"/>
            <a:endParaRPr lang="en-US" sz="2800" dirty="0" smtClean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nature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childhood </a:t>
            </a:r>
            <a:r>
              <a:rPr lang="en-US" sz="2800" dirty="0"/>
              <a:t>years </a:t>
            </a:r>
            <a:r>
              <a:rPr lang="en-US" sz="2800" dirty="0" smtClean="0"/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love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hate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social commentary </a:t>
            </a:r>
            <a:endParaRPr lang="en-US" sz="28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91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7239000" cy="5486400"/>
          </a:xfrm>
        </p:spPr>
        <p:txBody>
          <a:bodyPr>
            <a:normAutofit/>
          </a:bodyPr>
          <a:lstStyle/>
          <a:p>
            <a:pPr algn="just"/>
            <a:r>
              <a:rPr lang="en-US" sz="3900" dirty="0" smtClean="0"/>
              <a:t>He frequently used: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3200" dirty="0" smtClean="0"/>
              <a:t>metaphysical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3200" dirty="0" smtClean="0"/>
              <a:t>mythological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3200" dirty="0" smtClean="0"/>
              <a:t>historical subjects</a:t>
            </a:r>
            <a:endParaRPr lang="en-US" dirty="0"/>
          </a:p>
          <a:p>
            <a:pPr marL="457200" indent="-457200" algn="just">
              <a:buFont typeface="Wingdings" pitchFamily="2" charset="2"/>
              <a:buChar char="v"/>
            </a:pPr>
            <a:endParaRPr lang="en-US" dirty="0" smtClean="0"/>
          </a:p>
          <a:p>
            <a:pPr algn="just"/>
            <a:r>
              <a:rPr lang="en-US" i="1" dirty="0" smtClean="0"/>
              <a:t>He </a:t>
            </a:r>
            <a:r>
              <a:rPr lang="en-US" sz="3000" i="1" dirty="0"/>
              <a:t>enriched the literary language </a:t>
            </a:r>
            <a:r>
              <a:rPr lang="en-US" dirty="0"/>
              <a:t>with words and phrases from all Romanian regions, from old texts, and with new words that he coined from his wide philosophical readings.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658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0" y="685800"/>
            <a:ext cx="8229600" cy="1143000"/>
          </a:xfrm>
        </p:spPr>
        <p:txBody>
          <a:bodyPr/>
          <a:lstStyle/>
          <a:p>
            <a:r>
              <a:rPr lang="en-US" dirty="0"/>
              <a:t>Notable works include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2821998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8" y="3297019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32508"/>
            <a:ext cx="2050040" cy="271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1672" y="54102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Evening Star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5283368"/>
            <a:ext cx="205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The Five Letters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42215" y="5144869"/>
            <a:ext cx="233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 wish </a:t>
            </a:r>
            <a:r>
              <a:rPr lang="ro-RO" dirty="0" smtClean="0"/>
              <a:t>for </a:t>
            </a:r>
            <a:r>
              <a:rPr lang="en-US" dirty="0" smtClean="0"/>
              <a:t>you, </a:t>
            </a:r>
          </a:p>
          <a:p>
            <a:r>
              <a:rPr lang="en-US" dirty="0" smtClean="0"/>
              <a:t>sweet 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17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327564"/>
            <a:ext cx="3505200" cy="1600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2327564"/>
            <a:ext cx="3657600" cy="1600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33075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EEC5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Aharoni" pitchFamily="2" charset="-79"/>
              </a:rPr>
              <a:t>Somnoroase</a:t>
            </a:r>
            <a:r>
              <a:rPr lang="en-US" sz="5400" b="1" dirty="0" smtClean="0">
                <a:solidFill>
                  <a:srgbClr val="EEC5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Aharoni" pitchFamily="2" charset="-79"/>
              </a:rPr>
              <a:t> </a:t>
            </a:r>
            <a:r>
              <a:rPr lang="ro-RO" sz="5400" b="1" dirty="0" smtClean="0">
                <a:solidFill>
                  <a:srgbClr val="EEC5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Aharoni" pitchFamily="2" charset="-79"/>
              </a:rPr>
              <a:t>păsărele</a:t>
            </a:r>
            <a:endParaRPr lang="en-US" sz="5400" b="1" dirty="0">
              <a:solidFill>
                <a:srgbClr val="EEC5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9255" y="2665999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EEC5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Drowsy Birds…</a:t>
            </a:r>
            <a:endParaRPr lang="en-US" sz="5400" dirty="0" smtClean="0">
              <a:solidFill>
                <a:srgbClr val="EEC516"/>
              </a:solidFill>
            </a:endParaRPr>
          </a:p>
          <a:p>
            <a:pPr algn="ctr"/>
            <a:endParaRPr lang="en-US" sz="5400" b="1" dirty="0">
              <a:solidFill>
                <a:srgbClr val="EEC5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779</TotalTime>
  <Words>527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DROWSY BIRDS by Mihai Eminescu</vt:lpstr>
      <vt:lpstr>PowerPoint Presentation</vt:lpstr>
      <vt:lpstr>PowerPoint Presentation</vt:lpstr>
      <vt:lpstr> Mihai Eminescu’s Statues across Europe</vt:lpstr>
      <vt:lpstr>PowerPoint Presentation</vt:lpstr>
      <vt:lpstr>PowerPoint Presentation</vt:lpstr>
      <vt:lpstr>PowerPoint Presentation</vt:lpstr>
      <vt:lpstr>Notable works include </vt:lpstr>
      <vt:lpstr>PowerPoint Presentation</vt:lpstr>
      <vt:lpstr>PowerPoint Presentation</vt:lpstr>
      <vt:lpstr>There are 4 stanzas</vt:lpstr>
      <vt:lpstr>Syllables</vt:lpstr>
      <vt:lpstr>Rhyme</vt:lpstr>
      <vt:lpstr>PowerPoint Presentation</vt:lpstr>
      <vt:lpstr>PowerPoint Presentation</vt:lpstr>
      <vt:lpstr>Figures of speech</vt:lpstr>
      <vt:lpstr>Epithets </vt:lpstr>
      <vt:lpstr>Personifications</vt:lpstr>
      <vt:lpstr>Repetitions</vt:lpstr>
      <vt:lpstr>Metaphors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Mihai Eminescu</dc:title>
  <dc:creator>Damme's</dc:creator>
  <cp:lastModifiedBy>Utilizator</cp:lastModifiedBy>
  <cp:revision>56</cp:revision>
  <dcterms:created xsi:type="dcterms:W3CDTF">2006-08-16T00:00:00Z</dcterms:created>
  <dcterms:modified xsi:type="dcterms:W3CDTF">2018-11-15T10:35:57Z</dcterms:modified>
</cp:coreProperties>
</file>